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Book2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igelashvili\Desktop\&#4315;&#4308;&#4307;&#4312;&#4304;&#4330;&#4312;&#4304;\&#4315;&#4308;&#4307;&#4312;&#4304;&#4330;&#4312;&#4304;-2016\&#4315;&#4308;&#4307;&#4312;&#4304;&#4330;&#4312;&#4304;%20&#4321;&#4322;&#4304;&#4322;&#4312;&#4321;&#4322;&#4312;&#4313;&#4304;%20&#4332;&#4314;&#4308;&#4305;&#4312;&#4321;%20&#4315;&#4312;&#4334;&#4308;&#4307;&#4309;&#4312;&#4311;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Sheet1!$C$8:$C$11</c:f>
              <c:strCache>
                <c:ptCount val="4"/>
                <c:pt idx="0">
                  <c:v>მშენებელობა</c:v>
                </c:pt>
                <c:pt idx="1">
                  <c:v>სამთო-მოპოვებითი მრეწველობა</c:v>
                </c:pt>
                <c:pt idx="2">
                  <c:v>ტრანსპორტი</c:v>
                </c:pt>
                <c:pt idx="3">
                  <c:v>ქიმიური მრეწველობა</c:v>
                </c:pt>
              </c:strCache>
            </c:strRef>
          </c:cat>
          <c:val>
            <c:numRef>
              <c:f>Sheet1!$D$8:$D$11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164069013432145"/>
          <c:y val="0.26670078740157482"/>
          <c:w val="0.27378917708815809"/>
          <c:h val="0.56659842519685044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Sheet1!$F$5</c:f>
              <c:strCache>
                <c:ptCount val="1"/>
                <c:pt idx="0">
                  <c:v>გაფიცვის რაოდენობა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Sheet1!$G$4:$J$4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Sheet1!$G$5:$J$5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198208"/>
        <c:axId val="7199744"/>
        <c:axId val="0"/>
      </c:bar3DChart>
      <c:catAx>
        <c:axId val="7198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199744"/>
        <c:crosses val="autoZero"/>
        <c:auto val="1"/>
        <c:lblAlgn val="ctr"/>
        <c:lblOffset val="100"/>
        <c:noMultiLvlLbl val="0"/>
      </c:catAx>
      <c:valAx>
        <c:axId val="7199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1982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Sheet1!$Q$8:$Q$10</c:f>
              <c:strCache>
                <c:ptCount val="3"/>
                <c:pt idx="0">
                  <c:v>შრომის ანაზღაურებასთან დაკავშირებული ს საკითხები</c:v>
                </c:pt>
                <c:pt idx="1">
                  <c:v>კოლექტ. ხელშეკრულების გაფორმება</c:v>
                </c:pt>
                <c:pt idx="2">
                  <c:v>შრომის უსაფრთხოება </c:v>
                </c:pt>
              </c:strCache>
            </c:strRef>
          </c:cat>
          <c:val>
            <c:numRef>
              <c:f>Sheet1!$R$8:$R$10</c:f>
              <c:numCache>
                <c:formatCode>0%</c:formatCode>
                <c:ptCount val="3"/>
                <c:pt idx="0">
                  <c:v>0.6</c:v>
                </c:pt>
                <c:pt idx="1">
                  <c:v>0.3</c:v>
                </c:pt>
                <c:pt idx="2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8775996750406199"/>
          <c:y val="0.13277638978336351"/>
          <c:w val="0.3003352705911761"/>
          <c:h val="0.76733894708489514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ka-GE" dirty="0"/>
              <a:t>მედიაციის  </a:t>
            </a:r>
            <a:r>
              <a:rPr lang="ka-GE" dirty="0" smtClean="0"/>
              <a:t>რაოდენობა</a:t>
            </a:r>
          </a:p>
          <a:p>
            <a:pPr>
              <a:defRPr/>
            </a:pPr>
            <a:r>
              <a:rPr lang="ka-GE" dirty="0" smtClean="0"/>
              <a:t>2014-2017 წწ</a:t>
            </a:r>
            <a:endParaRPr lang="ka-GE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გაფიცვების რაოდენობა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Sheet1!$B$4:$B$7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Sheet1!$C$4:$C$7</c:f>
              <c:numCache>
                <c:formatCode>General</c:formatCode>
                <c:ptCount val="4"/>
                <c:pt idx="0">
                  <c:v>3</c:v>
                </c:pt>
                <c:pt idx="1">
                  <c:v>7</c:v>
                </c:pt>
                <c:pt idx="2">
                  <c:v>17</c:v>
                </c:pt>
                <c:pt idx="3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753088"/>
        <c:axId val="109754624"/>
        <c:axId val="0"/>
      </c:bar3DChart>
      <c:catAx>
        <c:axId val="109753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9754624"/>
        <c:crosses val="autoZero"/>
        <c:auto val="1"/>
        <c:lblAlgn val="ctr"/>
        <c:lblOffset val="100"/>
        <c:noMultiLvlLbl val="0"/>
      </c:catAx>
      <c:valAx>
        <c:axId val="109754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75308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ka-GE"/>
              <a:t>სადაო საკითხები</a:t>
            </a:r>
            <a:endParaRPr lang="en-US"/>
          </a:p>
        </c:rich>
      </c:tx>
      <c:layout>
        <c:manualLayout>
          <c:xMode val="edge"/>
          <c:yMode val="edge"/>
          <c:x val="0.1331521768541819"/>
          <c:y val="1.476889840769989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ka-GE"/>
                      <a:t>88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ka-GE"/>
                      <a:t>65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ka-GE"/>
                      <a:t>3</a:t>
                    </a:r>
                    <a:r>
                      <a:rPr lang="en-US"/>
                      <a:t>5%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ka-GE"/>
                      <a:t>24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ka-GE"/>
                      <a:t>18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ka-GE"/>
                      <a:t>12</a:t>
                    </a:r>
                    <a:r>
                      <a:rPr lang="en-US"/>
                      <a:t>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Sheet5!$A$1:$A$6</c:f>
              <c:strCache>
                <c:ptCount val="6"/>
                <c:pt idx="0">
                  <c:v>შრომის ანაზღაურება</c:v>
                </c:pt>
                <c:pt idx="1">
                  <c:v>კოლექტიური შრომითი ხელშეკრულების გაფორმება და პროფკავშირული საქმიანობისთვის ხელშეწყობა</c:v>
                </c:pt>
                <c:pt idx="2">
                  <c:v>შრომის უსაფრთხოების და ჰიგიენური პირობების გაუმჯობესება</c:v>
                </c:pt>
                <c:pt idx="3">
                  <c:v>ინდივიდუალური და კოლექტიური ხელშეკრულებებით გათვალისწინებული და მედიაციის ფარგლებში დადებული   ვალდებულებების შესრულება </c:v>
                </c:pt>
                <c:pt idx="4">
                  <c:v>კუთვნილი ანაზღაურებადი შვებულებით და მძიმე, მავნე სამუშაოებისთვის განკუთვნილი შვებულებით სარგებლობა </c:v>
                </c:pt>
                <c:pt idx="5">
                  <c:v>დასაქმებულებთან ინდ. შრომითი ხელშეკრულებების გაფორმება, მათ შორის უვადო ხელშეკრულებების გაფორმება </c:v>
                </c:pt>
              </c:strCache>
            </c:strRef>
          </c:cat>
          <c:val>
            <c:numRef>
              <c:f>Sheet5!$B$1:$B$6</c:f>
              <c:numCache>
                <c:formatCode>General</c:formatCode>
                <c:ptCount val="6"/>
                <c:pt idx="0">
                  <c:v>15</c:v>
                </c:pt>
                <c:pt idx="1">
                  <c:v>11</c:v>
                </c:pt>
                <c:pt idx="2">
                  <c:v>6</c:v>
                </c:pt>
                <c:pt idx="3">
                  <c:v>4</c:v>
                </c:pt>
                <c:pt idx="4">
                  <c:v>3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36263967004124"/>
          <c:y val="9.0057550145681415E-4"/>
          <c:w val="0.38355305586801652"/>
          <c:h val="0.98128761427757305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Sheet2!$B$6:$B$15</c:f>
              <c:strCache>
                <c:ptCount val="10"/>
                <c:pt idx="0">
                  <c:v>ტრანსპორტი</c:v>
                </c:pt>
                <c:pt idx="1">
                  <c:v>სამთო-მოპოვება</c:v>
                </c:pt>
                <c:pt idx="2">
                  <c:v>ქიმიური მრეწველობა</c:v>
                </c:pt>
                <c:pt idx="3">
                  <c:v>მშენებლობა</c:v>
                </c:pt>
                <c:pt idx="4">
                  <c:v>მეტალურგია</c:v>
                </c:pt>
                <c:pt idx="5">
                  <c:v>საკვები პროდუქტებისი წარმოება</c:v>
                </c:pt>
                <c:pt idx="6">
                  <c:v>რადიომაუწყ.ტელევია</c:v>
                </c:pt>
                <c:pt idx="7">
                  <c:v>კავშირგაბმულობა</c:v>
                </c:pt>
                <c:pt idx="8">
                  <c:v>ენერგეტიკა</c:v>
                </c:pt>
                <c:pt idx="9">
                  <c:v>მომსახურება</c:v>
                </c:pt>
              </c:strCache>
            </c:strRef>
          </c:cat>
          <c:val>
            <c:numRef>
              <c:f>Sheet2!$C$6:$C$15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0209664"/>
        <c:axId val="110211456"/>
        <c:axId val="0"/>
      </c:bar3DChart>
      <c:catAx>
        <c:axId val="110209664"/>
        <c:scaling>
          <c:orientation val="minMax"/>
        </c:scaling>
        <c:delete val="0"/>
        <c:axPos val="b"/>
        <c:majorTickMark val="out"/>
        <c:minorTickMark val="none"/>
        <c:tickLblPos val="nextTo"/>
        <c:crossAx val="110211456"/>
        <c:crosses val="autoZero"/>
        <c:auto val="1"/>
        <c:lblAlgn val="ctr"/>
        <c:lblOffset val="100"/>
        <c:noMultiLvlLbl val="0"/>
      </c:catAx>
      <c:valAx>
        <c:axId val="110211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20966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Sheet1!$F$8:$F$13</c:f>
              <c:strCache>
                <c:ptCount val="6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იმერეთი </c:v>
                </c:pt>
                <c:pt idx="4">
                  <c:v>აჭარა</c:v>
                </c:pt>
                <c:pt idx="5">
                  <c:v>სამეგრელო ზემო-სვანეთი</c:v>
                </c:pt>
              </c:strCache>
            </c:strRef>
          </c:cat>
          <c:val>
            <c:numRef>
              <c:f>Sheet1!$G$8:$G$13</c:f>
              <c:numCache>
                <c:formatCode>General</c:formatCode>
                <c:ptCount val="6"/>
                <c:pt idx="0">
                  <c:v>6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9986944"/>
        <c:axId val="109988480"/>
        <c:axId val="0"/>
      </c:bar3DChart>
      <c:catAx>
        <c:axId val="109986944"/>
        <c:scaling>
          <c:orientation val="minMax"/>
        </c:scaling>
        <c:delete val="0"/>
        <c:axPos val="b"/>
        <c:majorTickMark val="out"/>
        <c:minorTickMark val="none"/>
        <c:tickLblPos val="nextTo"/>
        <c:crossAx val="109988480"/>
        <c:crosses val="autoZero"/>
        <c:auto val="1"/>
        <c:lblAlgn val="ctr"/>
        <c:lblOffset val="100"/>
        <c:noMultiLvlLbl val="0"/>
      </c:catAx>
      <c:valAx>
        <c:axId val="109988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98694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66DB88-DF7D-4D99-9049-6F097CC891D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25B04E0-E5E5-4138-9ABA-B4ECAB1DFA00}">
      <dgm:prSet phldrT="[Text]"/>
      <dgm:spPr/>
      <dgm:t>
        <a:bodyPr/>
        <a:lstStyle/>
        <a:p>
          <a:r>
            <a:rPr lang="ka-GE" altLang="ru-RU" b="1" dirty="0" smtClean="0"/>
            <a:t>გაფიცვა </a:t>
          </a:r>
          <a:endParaRPr lang="en-US" dirty="0"/>
        </a:p>
      </dgm:t>
    </dgm:pt>
    <dgm:pt modelId="{BF50FD23-CA07-4F45-9CF0-DB16E0F8BC69}" type="parTrans" cxnId="{E82EC5C1-871D-4479-B396-5422FD056F31}">
      <dgm:prSet/>
      <dgm:spPr/>
      <dgm:t>
        <a:bodyPr/>
        <a:lstStyle/>
        <a:p>
          <a:endParaRPr lang="en-US"/>
        </a:p>
      </dgm:t>
    </dgm:pt>
    <dgm:pt modelId="{D080FBAA-2BE4-41ED-9974-5653F3AEEE9E}" type="sibTrans" cxnId="{E82EC5C1-871D-4479-B396-5422FD056F31}">
      <dgm:prSet/>
      <dgm:spPr/>
      <dgm:t>
        <a:bodyPr/>
        <a:lstStyle/>
        <a:p>
          <a:endParaRPr lang="en-US"/>
        </a:p>
      </dgm:t>
    </dgm:pt>
    <dgm:pt modelId="{BCC20342-E4C7-4EB0-9170-4954D16314C6}">
      <dgm:prSet phldrT="[Text]"/>
      <dgm:spPr/>
      <dgm:t>
        <a:bodyPr/>
        <a:lstStyle/>
        <a:p>
          <a:r>
            <a:rPr lang="ka-GE" altLang="ru-RU" b="1" dirty="0" smtClean="0"/>
            <a:t>8 შემთხვევა </a:t>
          </a:r>
          <a:endParaRPr lang="en-US" dirty="0"/>
        </a:p>
      </dgm:t>
    </dgm:pt>
    <dgm:pt modelId="{E89CD599-A288-4BE9-B860-861917A22E95}" type="parTrans" cxnId="{CAABFE77-997A-4F04-BB67-F893650B0AE4}">
      <dgm:prSet/>
      <dgm:spPr/>
      <dgm:t>
        <a:bodyPr/>
        <a:lstStyle/>
        <a:p>
          <a:endParaRPr lang="en-US"/>
        </a:p>
      </dgm:t>
    </dgm:pt>
    <dgm:pt modelId="{02B19D2F-14A2-4850-8567-398DEBE88D7A}" type="sibTrans" cxnId="{CAABFE77-997A-4F04-BB67-F893650B0AE4}">
      <dgm:prSet/>
      <dgm:spPr/>
      <dgm:t>
        <a:bodyPr/>
        <a:lstStyle/>
        <a:p>
          <a:endParaRPr lang="en-US"/>
        </a:p>
      </dgm:t>
    </dgm:pt>
    <dgm:pt modelId="{1C092B90-E5F1-4639-8771-20F229491653}">
      <dgm:prSet phldrT="[Text]"/>
      <dgm:spPr/>
      <dgm:t>
        <a:bodyPr/>
        <a:lstStyle/>
        <a:p>
          <a:r>
            <a:rPr lang="ka-GE" altLang="ru-RU" b="1" dirty="0" smtClean="0"/>
            <a:t>ლოკაუტი   </a:t>
          </a:r>
          <a:endParaRPr lang="en-US" dirty="0"/>
        </a:p>
      </dgm:t>
    </dgm:pt>
    <dgm:pt modelId="{04CB5A2D-9EEA-4DC4-A3A7-C660699D3030}" type="parTrans" cxnId="{1742239D-0235-4F69-83AE-9EE4FF3CF539}">
      <dgm:prSet/>
      <dgm:spPr/>
      <dgm:t>
        <a:bodyPr/>
        <a:lstStyle/>
        <a:p>
          <a:endParaRPr lang="en-US"/>
        </a:p>
      </dgm:t>
    </dgm:pt>
    <dgm:pt modelId="{01BE5FFC-00F6-44B6-892F-61E598BCF56D}" type="sibTrans" cxnId="{1742239D-0235-4F69-83AE-9EE4FF3CF539}">
      <dgm:prSet/>
      <dgm:spPr/>
      <dgm:t>
        <a:bodyPr/>
        <a:lstStyle/>
        <a:p>
          <a:endParaRPr lang="en-US"/>
        </a:p>
      </dgm:t>
    </dgm:pt>
    <dgm:pt modelId="{D18B12AF-3651-47AC-85A7-7186C8101BE9}">
      <dgm:prSet phldrT="[Text]"/>
      <dgm:spPr/>
      <dgm:t>
        <a:bodyPr/>
        <a:lstStyle/>
        <a:p>
          <a:r>
            <a:rPr lang="ka-GE" b="1" dirty="0" smtClean="0"/>
            <a:t>ადგილი არ ჰქონდა</a:t>
          </a:r>
          <a:endParaRPr lang="en-US" dirty="0"/>
        </a:p>
      </dgm:t>
    </dgm:pt>
    <dgm:pt modelId="{C2B9F37F-7AFD-4577-B360-F6B52588031D}" type="parTrans" cxnId="{60FC8D59-1D7B-493F-A049-C82A5FCD8858}">
      <dgm:prSet/>
      <dgm:spPr/>
      <dgm:t>
        <a:bodyPr/>
        <a:lstStyle/>
        <a:p>
          <a:endParaRPr lang="en-US"/>
        </a:p>
      </dgm:t>
    </dgm:pt>
    <dgm:pt modelId="{19E37CC4-3F7B-463F-B3D6-E7E0EF702C7D}" type="sibTrans" cxnId="{60FC8D59-1D7B-493F-A049-C82A5FCD8858}">
      <dgm:prSet/>
      <dgm:spPr/>
      <dgm:t>
        <a:bodyPr/>
        <a:lstStyle/>
        <a:p>
          <a:endParaRPr lang="en-US"/>
        </a:p>
      </dgm:t>
    </dgm:pt>
    <dgm:pt modelId="{31F8401A-5FC5-4A3A-AB6C-2C8636546F50}">
      <dgm:prSet phldrT="[Text]"/>
      <dgm:spPr/>
      <dgm:t>
        <a:bodyPr/>
        <a:lstStyle/>
        <a:p>
          <a:r>
            <a:rPr lang="ka-GE" altLang="ru-RU" b="1" dirty="0" smtClean="0"/>
            <a:t>საბოტაჟი </a:t>
          </a:r>
        </a:p>
        <a:p>
          <a:r>
            <a:rPr lang="en-GB" altLang="ru-RU" b="1" dirty="0" smtClean="0"/>
            <a:t>პ</a:t>
          </a:r>
          <a:r>
            <a:rPr lang="ka-GE" altLang="ru-RU" b="1" dirty="0" smtClean="0"/>
            <a:t>იკეტირება</a:t>
          </a:r>
        </a:p>
        <a:p>
          <a:r>
            <a:rPr lang="ka-GE" altLang="ru-RU" b="1" dirty="0" smtClean="0"/>
            <a:t>ბოიკოტი</a:t>
          </a:r>
          <a:endParaRPr lang="en-US" dirty="0"/>
        </a:p>
      </dgm:t>
    </dgm:pt>
    <dgm:pt modelId="{6DF0AEC6-B62C-4CA7-9358-064F9D202FAD}" type="parTrans" cxnId="{446273BF-7587-4763-8A96-596C32EA12CB}">
      <dgm:prSet/>
      <dgm:spPr/>
      <dgm:t>
        <a:bodyPr/>
        <a:lstStyle/>
        <a:p>
          <a:endParaRPr lang="en-US"/>
        </a:p>
      </dgm:t>
    </dgm:pt>
    <dgm:pt modelId="{F5C0A386-7CF7-4084-9E5C-E502987A2556}" type="sibTrans" cxnId="{446273BF-7587-4763-8A96-596C32EA12CB}">
      <dgm:prSet/>
      <dgm:spPr/>
      <dgm:t>
        <a:bodyPr/>
        <a:lstStyle/>
        <a:p>
          <a:endParaRPr lang="en-US"/>
        </a:p>
      </dgm:t>
    </dgm:pt>
    <dgm:pt modelId="{F8870B7E-3148-4065-AE2B-45C0A04170D3}">
      <dgm:prSet phldrT="[Text]"/>
      <dgm:spPr/>
      <dgm:t>
        <a:bodyPr/>
        <a:lstStyle/>
        <a:p>
          <a:r>
            <a:rPr lang="ka-GE" b="1" dirty="0" smtClean="0"/>
            <a:t>ადგილი არ ჰქონდა</a:t>
          </a:r>
          <a:endParaRPr lang="en-US" dirty="0"/>
        </a:p>
      </dgm:t>
    </dgm:pt>
    <dgm:pt modelId="{DCAA8BC8-5A30-467E-BE3E-B513DE699C2A}" type="parTrans" cxnId="{F34EF0D4-66C3-4FBB-86AE-82B5507175F4}">
      <dgm:prSet/>
      <dgm:spPr/>
      <dgm:t>
        <a:bodyPr/>
        <a:lstStyle/>
        <a:p>
          <a:endParaRPr lang="en-US"/>
        </a:p>
      </dgm:t>
    </dgm:pt>
    <dgm:pt modelId="{C74439AD-B79F-4A7B-82B9-A0795B2F3997}" type="sibTrans" cxnId="{F34EF0D4-66C3-4FBB-86AE-82B5507175F4}">
      <dgm:prSet/>
      <dgm:spPr/>
      <dgm:t>
        <a:bodyPr/>
        <a:lstStyle/>
        <a:p>
          <a:endParaRPr lang="en-US"/>
        </a:p>
      </dgm:t>
    </dgm:pt>
    <dgm:pt modelId="{9D20DB68-9262-4265-BEBF-6CD50FFE057C}" type="pres">
      <dgm:prSet presAssocID="{6066DB88-DF7D-4D99-9049-6F097CC891D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9ACE74-3D53-4AAB-9318-803157FCB273}" type="pres">
      <dgm:prSet presAssocID="{A25B04E0-E5E5-4138-9ABA-B4ECAB1DFA00}" presName="linNode" presStyleCnt="0"/>
      <dgm:spPr/>
    </dgm:pt>
    <dgm:pt modelId="{D0F09747-3142-477F-90BB-38C1DD075248}" type="pres">
      <dgm:prSet presAssocID="{A25B04E0-E5E5-4138-9ABA-B4ECAB1DFA0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53134-B379-4626-8A58-A3055D03C903}" type="pres">
      <dgm:prSet presAssocID="{A25B04E0-E5E5-4138-9ABA-B4ECAB1DFA0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2C7522-D3B3-4929-9FA6-D866A1AFE417}" type="pres">
      <dgm:prSet presAssocID="{D080FBAA-2BE4-41ED-9974-5653F3AEEE9E}" presName="sp" presStyleCnt="0"/>
      <dgm:spPr/>
    </dgm:pt>
    <dgm:pt modelId="{2DA9CA2D-FC00-4778-8253-690404D49397}" type="pres">
      <dgm:prSet presAssocID="{1C092B90-E5F1-4639-8771-20F229491653}" presName="linNode" presStyleCnt="0"/>
      <dgm:spPr/>
    </dgm:pt>
    <dgm:pt modelId="{547F6396-C5F9-4AAB-8EEC-D85899DF770D}" type="pres">
      <dgm:prSet presAssocID="{1C092B90-E5F1-4639-8771-20F22949165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3BD8A-01A8-4AB1-BE03-FA485A38BAB6}" type="pres">
      <dgm:prSet presAssocID="{1C092B90-E5F1-4639-8771-20F22949165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9AAB2C-2EA1-4521-A1F4-DEC6883665F4}" type="pres">
      <dgm:prSet presAssocID="{01BE5FFC-00F6-44B6-892F-61E598BCF56D}" presName="sp" presStyleCnt="0"/>
      <dgm:spPr/>
    </dgm:pt>
    <dgm:pt modelId="{279E2D81-084D-4344-8CE4-5A520E7F9E3C}" type="pres">
      <dgm:prSet presAssocID="{31F8401A-5FC5-4A3A-AB6C-2C8636546F50}" presName="linNode" presStyleCnt="0"/>
      <dgm:spPr/>
    </dgm:pt>
    <dgm:pt modelId="{041A2D5A-9783-481C-BD36-5DFA3F8EAD14}" type="pres">
      <dgm:prSet presAssocID="{31F8401A-5FC5-4A3A-AB6C-2C8636546F50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E549EA-90C8-457A-889A-87F137BBFDFD}" type="pres">
      <dgm:prSet presAssocID="{31F8401A-5FC5-4A3A-AB6C-2C8636546F50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5B1B55-C726-4285-96AB-0276710262FB}" type="presOf" srcId="{D18B12AF-3651-47AC-85A7-7186C8101BE9}" destId="{6FB3BD8A-01A8-4AB1-BE03-FA485A38BAB6}" srcOrd="0" destOrd="0" presId="urn:microsoft.com/office/officeart/2005/8/layout/vList5"/>
    <dgm:cxn modelId="{42FA6E5F-70DC-401C-B403-CAD4CD444BE2}" type="presOf" srcId="{1C092B90-E5F1-4639-8771-20F229491653}" destId="{547F6396-C5F9-4AAB-8EEC-D85899DF770D}" srcOrd="0" destOrd="0" presId="urn:microsoft.com/office/officeart/2005/8/layout/vList5"/>
    <dgm:cxn modelId="{60FC8D59-1D7B-493F-A049-C82A5FCD8858}" srcId="{1C092B90-E5F1-4639-8771-20F229491653}" destId="{D18B12AF-3651-47AC-85A7-7186C8101BE9}" srcOrd="0" destOrd="0" parTransId="{C2B9F37F-7AFD-4577-B360-F6B52588031D}" sibTransId="{19E37CC4-3F7B-463F-B3D6-E7E0EF702C7D}"/>
    <dgm:cxn modelId="{CAABFE77-997A-4F04-BB67-F893650B0AE4}" srcId="{A25B04E0-E5E5-4138-9ABA-B4ECAB1DFA00}" destId="{BCC20342-E4C7-4EB0-9170-4954D16314C6}" srcOrd="0" destOrd="0" parTransId="{E89CD599-A288-4BE9-B860-861917A22E95}" sibTransId="{02B19D2F-14A2-4850-8567-398DEBE88D7A}"/>
    <dgm:cxn modelId="{6F005279-566A-4125-9D07-6097C6DA4891}" type="presOf" srcId="{BCC20342-E4C7-4EB0-9170-4954D16314C6}" destId="{F9753134-B379-4626-8A58-A3055D03C903}" srcOrd="0" destOrd="0" presId="urn:microsoft.com/office/officeart/2005/8/layout/vList5"/>
    <dgm:cxn modelId="{E82EC5C1-871D-4479-B396-5422FD056F31}" srcId="{6066DB88-DF7D-4D99-9049-6F097CC891DB}" destId="{A25B04E0-E5E5-4138-9ABA-B4ECAB1DFA00}" srcOrd="0" destOrd="0" parTransId="{BF50FD23-CA07-4F45-9CF0-DB16E0F8BC69}" sibTransId="{D080FBAA-2BE4-41ED-9974-5653F3AEEE9E}"/>
    <dgm:cxn modelId="{2FB9F817-8222-4FBB-BBDD-471BF8DC41DE}" type="presOf" srcId="{31F8401A-5FC5-4A3A-AB6C-2C8636546F50}" destId="{041A2D5A-9783-481C-BD36-5DFA3F8EAD14}" srcOrd="0" destOrd="0" presId="urn:microsoft.com/office/officeart/2005/8/layout/vList5"/>
    <dgm:cxn modelId="{446273BF-7587-4763-8A96-596C32EA12CB}" srcId="{6066DB88-DF7D-4D99-9049-6F097CC891DB}" destId="{31F8401A-5FC5-4A3A-AB6C-2C8636546F50}" srcOrd="2" destOrd="0" parTransId="{6DF0AEC6-B62C-4CA7-9358-064F9D202FAD}" sibTransId="{F5C0A386-7CF7-4084-9E5C-E502987A2556}"/>
    <dgm:cxn modelId="{B085EC52-F43D-4C21-8EA7-A94925949345}" type="presOf" srcId="{F8870B7E-3148-4065-AE2B-45C0A04170D3}" destId="{09E549EA-90C8-457A-889A-87F137BBFDFD}" srcOrd="0" destOrd="0" presId="urn:microsoft.com/office/officeart/2005/8/layout/vList5"/>
    <dgm:cxn modelId="{777638C1-0950-4C17-9CC2-FB07671A9623}" type="presOf" srcId="{A25B04E0-E5E5-4138-9ABA-B4ECAB1DFA00}" destId="{D0F09747-3142-477F-90BB-38C1DD075248}" srcOrd="0" destOrd="0" presId="urn:microsoft.com/office/officeart/2005/8/layout/vList5"/>
    <dgm:cxn modelId="{F34EF0D4-66C3-4FBB-86AE-82B5507175F4}" srcId="{31F8401A-5FC5-4A3A-AB6C-2C8636546F50}" destId="{F8870B7E-3148-4065-AE2B-45C0A04170D3}" srcOrd="0" destOrd="0" parTransId="{DCAA8BC8-5A30-467E-BE3E-B513DE699C2A}" sibTransId="{C74439AD-B79F-4A7B-82B9-A0795B2F3997}"/>
    <dgm:cxn modelId="{07893550-5285-470E-B3A3-970137FB796C}" type="presOf" srcId="{6066DB88-DF7D-4D99-9049-6F097CC891DB}" destId="{9D20DB68-9262-4265-BEBF-6CD50FFE057C}" srcOrd="0" destOrd="0" presId="urn:microsoft.com/office/officeart/2005/8/layout/vList5"/>
    <dgm:cxn modelId="{1742239D-0235-4F69-83AE-9EE4FF3CF539}" srcId="{6066DB88-DF7D-4D99-9049-6F097CC891DB}" destId="{1C092B90-E5F1-4639-8771-20F229491653}" srcOrd="1" destOrd="0" parTransId="{04CB5A2D-9EEA-4DC4-A3A7-C660699D3030}" sibTransId="{01BE5FFC-00F6-44B6-892F-61E598BCF56D}"/>
    <dgm:cxn modelId="{1DD57A90-03DA-48E5-9800-362DD97F78E2}" type="presParOf" srcId="{9D20DB68-9262-4265-BEBF-6CD50FFE057C}" destId="{C89ACE74-3D53-4AAB-9318-803157FCB273}" srcOrd="0" destOrd="0" presId="urn:microsoft.com/office/officeart/2005/8/layout/vList5"/>
    <dgm:cxn modelId="{B093092A-9941-41F0-8001-C881DF7A864D}" type="presParOf" srcId="{C89ACE74-3D53-4AAB-9318-803157FCB273}" destId="{D0F09747-3142-477F-90BB-38C1DD075248}" srcOrd="0" destOrd="0" presId="urn:microsoft.com/office/officeart/2005/8/layout/vList5"/>
    <dgm:cxn modelId="{81631075-3597-44B7-A2DD-C6C0182396CA}" type="presParOf" srcId="{C89ACE74-3D53-4AAB-9318-803157FCB273}" destId="{F9753134-B379-4626-8A58-A3055D03C903}" srcOrd="1" destOrd="0" presId="urn:microsoft.com/office/officeart/2005/8/layout/vList5"/>
    <dgm:cxn modelId="{89D0B24E-298B-480D-A712-103D921D0687}" type="presParOf" srcId="{9D20DB68-9262-4265-BEBF-6CD50FFE057C}" destId="{332C7522-D3B3-4929-9FA6-D866A1AFE417}" srcOrd="1" destOrd="0" presId="urn:microsoft.com/office/officeart/2005/8/layout/vList5"/>
    <dgm:cxn modelId="{79351390-DEDC-438E-AF29-9B4520FE4599}" type="presParOf" srcId="{9D20DB68-9262-4265-BEBF-6CD50FFE057C}" destId="{2DA9CA2D-FC00-4778-8253-690404D49397}" srcOrd="2" destOrd="0" presId="urn:microsoft.com/office/officeart/2005/8/layout/vList5"/>
    <dgm:cxn modelId="{CA1B7C94-AC73-4BF5-9B64-CF96A7637C75}" type="presParOf" srcId="{2DA9CA2D-FC00-4778-8253-690404D49397}" destId="{547F6396-C5F9-4AAB-8EEC-D85899DF770D}" srcOrd="0" destOrd="0" presId="urn:microsoft.com/office/officeart/2005/8/layout/vList5"/>
    <dgm:cxn modelId="{6B3B11A7-A6E5-4AD9-A3DD-2807F9DADCE9}" type="presParOf" srcId="{2DA9CA2D-FC00-4778-8253-690404D49397}" destId="{6FB3BD8A-01A8-4AB1-BE03-FA485A38BAB6}" srcOrd="1" destOrd="0" presId="urn:microsoft.com/office/officeart/2005/8/layout/vList5"/>
    <dgm:cxn modelId="{300E9A1F-B7C8-408B-9CA0-A061090F045E}" type="presParOf" srcId="{9D20DB68-9262-4265-BEBF-6CD50FFE057C}" destId="{FB9AAB2C-2EA1-4521-A1F4-DEC6883665F4}" srcOrd="3" destOrd="0" presId="urn:microsoft.com/office/officeart/2005/8/layout/vList5"/>
    <dgm:cxn modelId="{3DFB3659-93E4-4FE4-93E3-0552BBFF6D9F}" type="presParOf" srcId="{9D20DB68-9262-4265-BEBF-6CD50FFE057C}" destId="{279E2D81-084D-4344-8CE4-5A520E7F9E3C}" srcOrd="4" destOrd="0" presId="urn:microsoft.com/office/officeart/2005/8/layout/vList5"/>
    <dgm:cxn modelId="{4F9C2C59-F8A3-46A1-828B-40FED29496D8}" type="presParOf" srcId="{279E2D81-084D-4344-8CE4-5A520E7F9E3C}" destId="{041A2D5A-9783-481C-BD36-5DFA3F8EAD14}" srcOrd="0" destOrd="0" presId="urn:microsoft.com/office/officeart/2005/8/layout/vList5"/>
    <dgm:cxn modelId="{43505D29-3112-487D-ADE2-7440B43E033C}" type="presParOf" srcId="{279E2D81-084D-4344-8CE4-5A520E7F9E3C}" destId="{09E549EA-90C8-457A-889A-87F137BBFDF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760910-FD35-4117-9578-729FA58266B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1867F5-CF6E-4406-89AE-81245A2C0C6B}">
      <dgm:prSet phldrT="[Text]"/>
      <dgm:spPr/>
      <dgm:t>
        <a:bodyPr/>
        <a:lstStyle/>
        <a:p>
          <a:r>
            <a:rPr lang="ka-GE" dirty="0" smtClean="0"/>
            <a:t>5 შემთხვევაში  შეტყობინება  გაფიცვის შესახებ არ განხორციელებულა /</a:t>
          </a:r>
          <a:r>
            <a:rPr lang="ka-GE" b="1" dirty="0" smtClean="0"/>
            <a:t>დაირღვა პროცედურული ნორმები</a:t>
          </a:r>
          <a:endParaRPr lang="en-US" b="1" dirty="0"/>
        </a:p>
      </dgm:t>
    </dgm:pt>
    <dgm:pt modelId="{EBC6E2E5-5452-407E-AE35-BCBF34A28D95}" type="parTrans" cxnId="{828F2038-F7CC-41AB-A04B-C9115B56B08C}">
      <dgm:prSet/>
      <dgm:spPr/>
      <dgm:t>
        <a:bodyPr/>
        <a:lstStyle/>
        <a:p>
          <a:endParaRPr lang="en-US"/>
        </a:p>
      </dgm:t>
    </dgm:pt>
    <dgm:pt modelId="{3AD198DD-1386-4FC3-BF36-DD1ADA534232}" type="sibTrans" cxnId="{828F2038-F7CC-41AB-A04B-C9115B56B08C}">
      <dgm:prSet/>
      <dgm:spPr/>
      <dgm:t>
        <a:bodyPr/>
        <a:lstStyle/>
        <a:p>
          <a:endParaRPr lang="en-US"/>
        </a:p>
      </dgm:t>
    </dgm:pt>
    <dgm:pt modelId="{4B033E6C-3E1E-4919-9762-DF34AC90580D}">
      <dgm:prSet phldrT="[Text]"/>
      <dgm:spPr/>
      <dgm:t>
        <a:bodyPr/>
        <a:lstStyle/>
        <a:p>
          <a:r>
            <a:rPr lang="ka-GE" dirty="0" smtClean="0"/>
            <a:t>„RMG Gold“/“RMG Copper“; ტყიბული საქნახშირი („ჯი-აი-ჯი“ ჯგუფი); შპს „ჩინეთის რკინიგზის 23-ე ბიურო“, რუსთავის აზოტი, საქართველოს რკინიგზა-2017)</a:t>
          </a:r>
          <a:endParaRPr lang="en-US" dirty="0"/>
        </a:p>
      </dgm:t>
    </dgm:pt>
    <dgm:pt modelId="{10DFFA57-E297-4FA4-80E5-906FBFD22425}" type="parTrans" cxnId="{9FF4DAD6-765F-4AB6-A8BE-6708233026F4}">
      <dgm:prSet/>
      <dgm:spPr/>
      <dgm:t>
        <a:bodyPr/>
        <a:lstStyle/>
        <a:p>
          <a:endParaRPr lang="en-US"/>
        </a:p>
      </dgm:t>
    </dgm:pt>
    <dgm:pt modelId="{AC1AD43C-9E11-43FD-8356-F3CB36A2884B}" type="sibTrans" cxnId="{9FF4DAD6-765F-4AB6-A8BE-6708233026F4}">
      <dgm:prSet/>
      <dgm:spPr/>
      <dgm:t>
        <a:bodyPr/>
        <a:lstStyle/>
        <a:p>
          <a:endParaRPr lang="en-US"/>
        </a:p>
      </dgm:t>
    </dgm:pt>
    <dgm:pt modelId="{73ACD1FC-EEA5-4669-90A6-774F98D5B744}">
      <dgm:prSet phldrT="[Text]"/>
      <dgm:spPr/>
      <dgm:t>
        <a:bodyPr/>
        <a:lstStyle/>
        <a:p>
          <a:r>
            <a:rPr lang="ka-GE" dirty="0" smtClean="0"/>
            <a:t>3 შემთხვევაში  დაცული იყო კანონის მოთხოვნა გაფიცვის უფლების წარმოშობასთან </a:t>
          </a:r>
          <a:endParaRPr lang="en-US" dirty="0"/>
        </a:p>
      </dgm:t>
    </dgm:pt>
    <dgm:pt modelId="{0D6BC8F0-7982-4B5D-A093-DB0C719601CF}" type="parTrans" cxnId="{6553D731-3001-4D58-A7D3-8BED74DB275D}">
      <dgm:prSet/>
      <dgm:spPr/>
      <dgm:t>
        <a:bodyPr/>
        <a:lstStyle/>
        <a:p>
          <a:endParaRPr lang="en-US"/>
        </a:p>
      </dgm:t>
    </dgm:pt>
    <dgm:pt modelId="{6893DCBE-B362-4931-9FEF-B66860247C33}" type="sibTrans" cxnId="{6553D731-3001-4D58-A7D3-8BED74DB275D}">
      <dgm:prSet/>
      <dgm:spPr/>
      <dgm:t>
        <a:bodyPr/>
        <a:lstStyle/>
        <a:p>
          <a:endParaRPr lang="en-US"/>
        </a:p>
      </dgm:t>
    </dgm:pt>
    <dgm:pt modelId="{6D6734EF-F675-4808-AB29-B10DCEFC36F8}">
      <dgm:prSet phldrT="[Text]"/>
      <dgm:spPr/>
      <dgm:t>
        <a:bodyPr/>
        <a:lstStyle/>
        <a:p>
          <a:r>
            <a:rPr lang="ka-GE" dirty="0" smtClean="0"/>
            <a:t>სს „საქართველოს რკინიგზა“2014; სს კორპორაცია ფოთის საზღვაო ნავსადგური „APM TERMINALS POTI“; სს „მინა“)</a:t>
          </a:r>
          <a:endParaRPr lang="en-US" dirty="0"/>
        </a:p>
      </dgm:t>
    </dgm:pt>
    <dgm:pt modelId="{0A47A64C-6B86-45FE-B204-E2524C404AFE}" type="parTrans" cxnId="{66FC1883-FF91-40BE-8459-BC2FBC433758}">
      <dgm:prSet/>
      <dgm:spPr/>
      <dgm:t>
        <a:bodyPr/>
        <a:lstStyle/>
        <a:p>
          <a:endParaRPr lang="en-US"/>
        </a:p>
      </dgm:t>
    </dgm:pt>
    <dgm:pt modelId="{7057CA16-B205-43D5-839C-AC029BA47B67}" type="sibTrans" cxnId="{66FC1883-FF91-40BE-8459-BC2FBC433758}">
      <dgm:prSet/>
      <dgm:spPr/>
      <dgm:t>
        <a:bodyPr/>
        <a:lstStyle/>
        <a:p>
          <a:endParaRPr lang="en-US"/>
        </a:p>
      </dgm:t>
    </dgm:pt>
    <dgm:pt modelId="{BDD0F6B8-4DA6-4CBF-964A-32F877C7FBC7}">
      <dgm:prSet phldrT="[Text]"/>
      <dgm:spPr/>
      <dgm:t>
        <a:bodyPr/>
        <a:lstStyle/>
        <a:p>
          <a:r>
            <a:rPr lang="ka-GE" dirty="0" smtClean="0"/>
            <a:t> დავის შესახებ სამინისტროსთვის ცნობილი გახდა მედიის საშუალებით და სამინისტრო მოგვიანებით ჩაერთო პროცესში;</a:t>
          </a:r>
          <a:endParaRPr lang="en-US" dirty="0"/>
        </a:p>
      </dgm:t>
    </dgm:pt>
    <dgm:pt modelId="{6A930A41-A1ED-41ED-80B5-5D59F40AFE2A}" type="parTrans" cxnId="{EE783A3C-6194-46A2-A916-4F33FB0DADFA}">
      <dgm:prSet/>
      <dgm:spPr/>
      <dgm:t>
        <a:bodyPr/>
        <a:lstStyle/>
        <a:p>
          <a:endParaRPr lang="en-US"/>
        </a:p>
      </dgm:t>
    </dgm:pt>
    <dgm:pt modelId="{7C59F4AC-9994-4A04-AF33-0C5E34E0789B}" type="sibTrans" cxnId="{EE783A3C-6194-46A2-A916-4F33FB0DADFA}">
      <dgm:prSet/>
      <dgm:spPr/>
      <dgm:t>
        <a:bodyPr/>
        <a:lstStyle/>
        <a:p>
          <a:endParaRPr lang="en-US"/>
        </a:p>
      </dgm:t>
    </dgm:pt>
    <dgm:pt modelId="{F99B3129-9068-4E7B-AFA3-F7A680C6E02B}">
      <dgm:prSet phldrT="[Text]"/>
      <dgm:spPr/>
      <dgm:t>
        <a:bodyPr/>
        <a:lstStyle/>
        <a:p>
          <a:r>
            <a:rPr lang="ka-GE" dirty="0" smtClean="0"/>
            <a:t>დავის მოსაგვარებლად მოთხოვნილი იყო მედიატორი.</a:t>
          </a:r>
          <a:endParaRPr lang="en-US" dirty="0"/>
        </a:p>
      </dgm:t>
    </dgm:pt>
    <dgm:pt modelId="{2D921B76-F856-4372-803F-34FD37B8874E}" type="parTrans" cxnId="{66982020-B4E4-4DCB-8BA5-E292F7B720A6}">
      <dgm:prSet/>
      <dgm:spPr/>
      <dgm:t>
        <a:bodyPr/>
        <a:lstStyle/>
        <a:p>
          <a:endParaRPr lang="en-US"/>
        </a:p>
      </dgm:t>
    </dgm:pt>
    <dgm:pt modelId="{04B93B5D-C3B2-41F7-AA9C-865B5D8B0358}" type="sibTrans" cxnId="{66982020-B4E4-4DCB-8BA5-E292F7B720A6}">
      <dgm:prSet/>
      <dgm:spPr/>
      <dgm:t>
        <a:bodyPr/>
        <a:lstStyle/>
        <a:p>
          <a:endParaRPr lang="en-US"/>
        </a:p>
      </dgm:t>
    </dgm:pt>
    <dgm:pt modelId="{88359C06-4ED7-4711-B69D-8D5DB4A241AC}" type="pres">
      <dgm:prSet presAssocID="{2E760910-FD35-4117-9578-729FA58266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F3158BF-BA26-4E46-A42D-E1CCC2BE58BE}" type="pres">
      <dgm:prSet presAssocID="{F41867F5-CF6E-4406-89AE-81245A2C0C6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24EE92-57C6-4917-A64A-BF25B2430A41}" type="pres">
      <dgm:prSet presAssocID="{F41867F5-CF6E-4406-89AE-81245A2C0C6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FA93F5-DA20-427C-978B-4B3B7E14C17E}" type="pres">
      <dgm:prSet presAssocID="{73ACD1FC-EEA5-4669-90A6-774F98D5B74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503348-A635-4D2D-97B1-242D6ADE6533}" type="pres">
      <dgm:prSet presAssocID="{73ACD1FC-EEA5-4669-90A6-774F98D5B744}" presName="childText" presStyleLbl="revTx" presStyleIdx="1" presStyleCnt="2" custScaleY="1758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21FFAB-F1C6-4FFC-8D69-94E0B576AD92}" type="presOf" srcId="{4B033E6C-3E1E-4919-9762-DF34AC90580D}" destId="{2624EE92-57C6-4917-A64A-BF25B2430A41}" srcOrd="0" destOrd="0" presId="urn:microsoft.com/office/officeart/2005/8/layout/vList2"/>
    <dgm:cxn modelId="{EB9286B4-6DB1-464F-942A-137971854186}" type="presOf" srcId="{6D6734EF-F675-4808-AB29-B10DCEFC36F8}" destId="{80503348-A635-4D2D-97B1-242D6ADE6533}" srcOrd="0" destOrd="0" presId="urn:microsoft.com/office/officeart/2005/8/layout/vList2"/>
    <dgm:cxn modelId="{79A1C4A4-1607-4CFA-B8AE-716389D17813}" type="presOf" srcId="{2E760910-FD35-4117-9578-729FA58266BF}" destId="{88359C06-4ED7-4711-B69D-8D5DB4A241AC}" srcOrd="0" destOrd="0" presId="urn:microsoft.com/office/officeart/2005/8/layout/vList2"/>
    <dgm:cxn modelId="{828F2038-F7CC-41AB-A04B-C9115B56B08C}" srcId="{2E760910-FD35-4117-9578-729FA58266BF}" destId="{F41867F5-CF6E-4406-89AE-81245A2C0C6B}" srcOrd="0" destOrd="0" parTransId="{EBC6E2E5-5452-407E-AE35-BCBF34A28D95}" sibTransId="{3AD198DD-1386-4FC3-BF36-DD1ADA534232}"/>
    <dgm:cxn modelId="{41CB988C-51B0-4DEB-A855-5713C3CF2378}" type="presOf" srcId="{F99B3129-9068-4E7B-AFA3-F7A680C6E02B}" destId="{80503348-A635-4D2D-97B1-242D6ADE6533}" srcOrd="0" destOrd="1" presId="urn:microsoft.com/office/officeart/2005/8/layout/vList2"/>
    <dgm:cxn modelId="{CBB8C1B3-BD5C-48F6-878E-2C7DC339E2E2}" type="presOf" srcId="{73ACD1FC-EEA5-4669-90A6-774F98D5B744}" destId="{A0FA93F5-DA20-427C-978B-4B3B7E14C17E}" srcOrd="0" destOrd="0" presId="urn:microsoft.com/office/officeart/2005/8/layout/vList2"/>
    <dgm:cxn modelId="{8945CF44-62B0-43DA-9581-B2624D1D2CBF}" type="presOf" srcId="{F41867F5-CF6E-4406-89AE-81245A2C0C6B}" destId="{CF3158BF-BA26-4E46-A42D-E1CCC2BE58BE}" srcOrd="0" destOrd="0" presId="urn:microsoft.com/office/officeart/2005/8/layout/vList2"/>
    <dgm:cxn modelId="{EE783A3C-6194-46A2-A916-4F33FB0DADFA}" srcId="{F41867F5-CF6E-4406-89AE-81245A2C0C6B}" destId="{BDD0F6B8-4DA6-4CBF-964A-32F877C7FBC7}" srcOrd="1" destOrd="0" parTransId="{6A930A41-A1ED-41ED-80B5-5D59F40AFE2A}" sibTransId="{7C59F4AC-9994-4A04-AF33-0C5E34E0789B}"/>
    <dgm:cxn modelId="{9FF4DAD6-765F-4AB6-A8BE-6708233026F4}" srcId="{F41867F5-CF6E-4406-89AE-81245A2C0C6B}" destId="{4B033E6C-3E1E-4919-9762-DF34AC90580D}" srcOrd="0" destOrd="0" parTransId="{10DFFA57-E297-4FA4-80E5-906FBFD22425}" sibTransId="{AC1AD43C-9E11-43FD-8356-F3CB36A2884B}"/>
    <dgm:cxn modelId="{6553D731-3001-4D58-A7D3-8BED74DB275D}" srcId="{2E760910-FD35-4117-9578-729FA58266BF}" destId="{73ACD1FC-EEA5-4669-90A6-774F98D5B744}" srcOrd="1" destOrd="0" parTransId="{0D6BC8F0-7982-4B5D-A093-DB0C719601CF}" sibTransId="{6893DCBE-B362-4931-9FEF-B66860247C33}"/>
    <dgm:cxn modelId="{E8DFD8E5-330C-4404-82EC-D34670B8EBA3}" type="presOf" srcId="{BDD0F6B8-4DA6-4CBF-964A-32F877C7FBC7}" destId="{2624EE92-57C6-4917-A64A-BF25B2430A41}" srcOrd="0" destOrd="1" presId="urn:microsoft.com/office/officeart/2005/8/layout/vList2"/>
    <dgm:cxn modelId="{66FC1883-FF91-40BE-8459-BC2FBC433758}" srcId="{73ACD1FC-EEA5-4669-90A6-774F98D5B744}" destId="{6D6734EF-F675-4808-AB29-B10DCEFC36F8}" srcOrd="0" destOrd="0" parTransId="{0A47A64C-6B86-45FE-B204-E2524C404AFE}" sibTransId="{7057CA16-B205-43D5-839C-AC029BA47B67}"/>
    <dgm:cxn modelId="{66982020-B4E4-4DCB-8BA5-E292F7B720A6}" srcId="{73ACD1FC-EEA5-4669-90A6-774F98D5B744}" destId="{F99B3129-9068-4E7B-AFA3-F7A680C6E02B}" srcOrd="1" destOrd="0" parTransId="{2D921B76-F856-4372-803F-34FD37B8874E}" sibTransId="{04B93B5D-C3B2-41F7-AA9C-865B5D8B0358}"/>
    <dgm:cxn modelId="{2A5394B5-1BFF-4908-9DA1-2717C9D2BDF7}" type="presParOf" srcId="{88359C06-4ED7-4711-B69D-8D5DB4A241AC}" destId="{CF3158BF-BA26-4E46-A42D-E1CCC2BE58BE}" srcOrd="0" destOrd="0" presId="urn:microsoft.com/office/officeart/2005/8/layout/vList2"/>
    <dgm:cxn modelId="{02D953E6-5C44-44C2-9631-04FB2DFF5C5E}" type="presParOf" srcId="{88359C06-4ED7-4711-B69D-8D5DB4A241AC}" destId="{2624EE92-57C6-4917-A64A-BF25B2430A41}" srcOrd="1" destOrd="0" presId="urn:microsoft.com/office/officeart/2005/8/layout/vList2"/>
    <dgm:cxn modelId="{60509E65-E0EC-4F3C-B1A7-597EED1882E8}" type="presParOf" srcId="{88359C06-4ED7-4711-B69D-8D5DB4A241AC}" destId="{A0FA93F5-DA20-427C-978B-4B3B7E14C17E}" srcOrd="2" destOrd="0" presId="urn:microsoft.com/office/officeart/2005/8/layout/vList2"/>
    <dgm:cxn modelId="{E1C74580-B93B-4C7A-AFD5-791BFE6CE33C}" type="presParOf" srcId="{88359C06-4ED7-4711-B69D-8D5DB4A241AC}" destId="{80503348-A635-4D2D-97B1-242D6ADE653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52C4DA4-EF0B-42E4-89B4-DCF660E548E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52B967-A2E1-420A-BB97-7377FF1B6954}">
      <dgm:prSet phldrT="[Text]" custT="1"/>
      <dgm:spPr/>
      <dgm:t>
        <a:bodyPr/>
        <a:lstStyle/>
        <a:p>
          <a:r>
            <a:rPr lang="ka-GE" sz="2400" b="1" dirty="0" smtClean="0"/>
            <a:t>გაფიცვა</a:t>
          </a:r>
          <a:endParaRPr lang="en-US" sz="2400" b="1" dirty="0"/>
        </a:p>
      </dgm:t>
    </dgm:pt>
    <dgm:pt modelId="{BBBD6FC0-18C2-4A4B-A0BE-9C0317026A4A}" type="parTrans" cxnId="{221516D9-80DC-47E1-A3B1-BFF562E90E9E}">
      <dgm:prSet/>
      <dgm:spPr/>
      <dgm:t>
        <a:bodyPr/>
        <a:lstStyle/>
        <a:p>
          <a:endParaRPr lang="en-US"/>
        </a:p>
      </dgm:t>
    </dgm:pt>
    <dgm:pt modelId="{8AD10D45-F8A0-4F28-879F-47F1BA44ECD8}" type="sibTrans" cxnId="{221516D9-80DC-47E1-A3B1-BFF562E90E9E}">
      <dgm:prSet/>
      <dgm:spPr/>
      <dgm:t>
        <a:bodyPr/>
        <a:lstStyle/>
        <a:p>
          <a:endParaRPr lang="en-US"/>
        </a:p>
      </dgm:t>
    </dgm:pt>
    <dgm:pt modelId="{8A8688C0-0327-4BD8-9315-1FC0ECF0C9D5}">
      <dgm:prSet phldrT="[Text]" custT="1"/>
      <dgm:spPr/>
      <dgm:t>
        <a:bodyPr/>
        <a:lstStyle/>
        <a:p>
          <a:r>
            <a:rPr lang="ka-GE" sz="1600" b="1" dirty="0" smtClean="0"/>
            <a:t>პროფესიული კავშირების გაერთიანება</a:t>
          </a:r>
          <a:endParaRPr lang="en-US" sz="1600" b="1" dirty="0"/>
        </a:p>
      </dgm:t>
    </dgm:pt>
    <dgm:pt modelId="{3A964271-D9B6-4828-ADA6-EC5044F9DBC5}" type="parTrans" cxnId="{473DCADE-BFCB-4B4F-9272-C781DA3AF86A}">
      <dgm:prSet/>
      <dgm:spPr/>
      <dgm:t>
        <a:bodyPr/>
        <a:lstStyle/>
        <a:p>
          <a:endParaRPr lang="en-US"/>
        </a:p>
      </dgm:t>
    </dgm:pt>
    <dgm:pt modelId="{CC58AB32-3ECC-47C1-8EBE-5CFB96DBD540}" type="sibTrans" cxnId="{473DCADE-BFCB-4B4F-9272-C781DA3AF86A}">
      <dgm:prSet/>
      <dgm:spPr/>
      <dgm:t>
        <a:bodyPr/>
        <a:lstStyle/>
        <a:p>
          <a:endParaRPr lang="en-US"/>
        </a:p>
      </dgm:t>
    </dgm:pt>
    <dgm:pt modelId="{013A4625-199F-41A3-910C-9B5A20C18DB1}">
      <dgm:prSet phldrT="[Text]" custT="1"/>
      <dgm:spPr/>
      <dgm:t>
        <a:bodyPr/>
        <a:lstStyle/>
        <a:p>
          <a:r>
            <a:rPr lang="ka-GE" sz="2400" b="1" dirty="0" smtClean="0"/>
            <a:t>6 შემთხვევა </a:t>
          </a:r>
          <a:endParaRPr lang="en-US" sz="2400" b="1" dirty="0"/>
        </a:p>
      </dgm:t>
    </dgm:pt>
    <dgm:pt modelId="{CCA32A25-B07D-43F0-9C82-740FF61CB116}" type="parTrans" cxnId="{F33DA94A-6DB7-43EC-9983-D5028F9707DF}">
      <dgm:prSet/>
      <dgm:spPr/>
      <dgm:t>
        <a:bodyPr/>
        <a:lstStyle/>
        <a:p>
          <a:endParaRPr lang="en-US"/>
        </a:p>
      </dgm:t>
    </dgm:pt>
    <dgm:pt modelId="{F14F73DE-69F2-4E20-B628-D155CCF288BE}" type="sibTrans" cxnId="{F33DA94A-6DB7-43EC-9983-D5028F9707DF}">
      <dgm:prSet/>
      <dgm:spPr/>
      <dgm:t>
        <a:bodyPr/>
        <a:lstStyle/>
        <a:p>
          <a:endParaRPr lang="en-US"/>
        </a:p>
      </dgm:t>
    </dgm:pt>
    <dgm:pt modelId="{471D0AF8-1D94-4C68-B2E1-7C77ED17B3E0}">
      <dgm:prSet phldrT="[Text]"/>
      <dgm:spPr/>
      <dgm:t>
        <a:bodyPr/>
        <a:lstStyle/>
        <a:p>
          <a:r>
            <a:rPr lang="ka-GE" dirty="0" smtClean="0"/>
            <a:t>„RMG Gold“/“RMG </a:t>
          </a:r>
          <a:r>
            <a:rPr lang="ka-GE" dirty="0" smtClean="0"/>
            <a:t>Copper“</a:t>
          </a:r>
          <a:r>
            <a:rPr lang="en-US" dirty="0" smtClean="0"/>
            <a:t>2014</a:t>
          </a:r>
          <a:r>
            <a:rPr lang="ka-GE" dirty="0" smtClean="0"/>
            <a:t>; </a:t>
          </a:r>
          <a:r>
            <a:rPr lang="ka-GE" dirty="0" smtClean="0"/>
            <a:t>სს „საქართველოს </a:t>
          </a:r>
          <a:r>
            <a:rPr lang="ka-GE" dirty="0" smtClean="0"/>
            <a:t>რკინიგზა“</a:t>
          </a:r>
          <a:r>
            <a:rPr lang="en-US" dirty="0" smtClean="0"/>
            <a:t>2014</a:t>
          </a:r>
          <a:r>
            <a:rPr lang="ka-GE" dirty="0" smtClean="0"/>
            <a:t>; </a:t>
          </a:r>
          <a:r>
            <a:rPr lang="ka-GE" dirty="0" smtClean="0"/>
            <a:t>სს კორპორაცია ფოთის საზღვაო ნავსადგური „APM TERMINALS POTI“ </a:t>
          </a:r>
          <a:r>
            <a:rPr lang="en-US" dirty="0" smtClean="0"/>
            <a:t>-2015</a:t>
          </a:r>
          <a:r>
            <a:rPr lang="ka-GE" dirty="0" smtClean="0"/>
            <a:t>(დამოუკიდებელი </a:t>
          </a:r>
          <a:r>
            <a:rPr lang="ka-GE" dirty="0" smtClean="0"/>
            <a:t>პროფკავშირი); სს „</a:t>
          </a:r>
          <a:r>
            <a:rPr lang="ka-GE" dirty="0" smtClean="0"/>
            <a:t>მინა“</a:t>
          </a:r>
          <a:r>
            <a:rPr lang="en-US" dirty="0" smtClean="0"/>
            <a:t>2016</a:t>
          </a:r>
          <a:r>
            <a:rPr lang="ka-GE" dirty="0" smtClean="0"/>
            <a:t>;,  </a:t>
          </a:r>
          <a:r>
            <a:rPr lang="ka-GE" dirty="0" smtClean="0"/>
            <a:t>შპს „რუსთავის </a:t>
          </a:r>
          <a:r>
            <a:rPr lang="ka-GE" dirty="0" smtClean="0"/>
            <a:t>აზოტი“</a:t>
          </a:r>
          <a:r>
            <a:rPr lang="en-US" dirty="0" smtClean="0"/>
            <a:t>2017, </a:t>
          </a:r>
          <a:r>
            <a:rPr lang="ka-GE" dirty="0" smtClean="0"/>
            <a:t>სს „საქართველოს რკინიგზა“</a:t>
          </a:r>
          <a:r>
            <a:rPr lang="en-US" dirty="0" smtClean="0"/>
            <a:t>2017</a:t>
          </a:r>
          <a:endParaRPr lang="en-US" dirty="0"/>
        </a:p>
      </dgm:t>
    </dgm:pt>
    <dgm:pt modelId="{B95E34A5-354B-4470-B2CE-7BA58675DDCE}" type="parTrans" cxnId="{88B2102E-3BFE-4B3D-A191-0EF976B07864}">
      <dgm:prSet/>
      <dgm:spPr/>
      <dgm:t>
        <a:bodyPr/>
        <a:lstStyle/>
        <a:p>
          <a:endParaRPr lang="en-US"/>
        </a:p>
      </dgm:t>
    </dgm:pt>
    <dgm:pt modelId="{62F8A875-36EC-48F9-B3DD-7CF08D7EE0AC}" type="sibTrans" cxnId="{88B2102E-3BFE-4B3D-A191-0EF976B07864}">
      <dgm:prSet/>
      <dgm:spPr/>
      <dgm:t>
        <a:bodyPr/>
        <a:lstStyle/>
        <a:p>
          <a:endParaRPr lang="en-US"/>
        </a:p>
      </dgm:t>
    </dgm:pt>
    <dgm:pt modelId="{823C49DC-F65B-4CEC-8A8C-BBCE28308AAD}">
      <dgm:prSet phldrT="[Text]" custT="1"/>
      <dgm:spPr/>
      <dgm:t>
        <a:bodyPr/>
        <a:lstStyle/>
        <a:p>
          <a:r>
            <a:rPr lang="ka-GE" sz="1600" b="1" dirty="0" smtClean="0"/>
            <a:t>დამოუკიდებელად მუშაკთა მიერ</a:t>
          </a:r>
          <a:endParaRPr lang="en-US" sz="1600" b="1" dirty="0"/>
        </a:p>
      </dgm:t>
    </dgm:pt>
    <dgm:pt modelId="{467A0B57-5C81-4405-81F3-A6F57026BBBE}" type="parTrans" cxnId="{FF64E681-154C-4558-AD67-7A56FB4FD303}">
      <dgm:prSet/>
      <dgm:spPr/>
      <dgm:t>
        <a:bodyPr/>
        <a:lstStyle/>
        <a:p>
          <a:endParaRPr lang="en-US"/>
        </a:p>
      </dgm:t>
    </dgm:pt>
    <dgm:pt modelId="{C9C45F46-C824-47FA-9748-FE5EA5C1E4AC}" type="sibTrans" cxnId="{FF64E681-154C-4558-AD67-7A56FB4FD303}">
      <dgm:prSet/>
      <dgm:spPr/>
      <dgm:t>
        <a:bodyPr/>
        <a:lstStyle/>
        <a:p>
          <a:endParaRPr lang="en-US"/>
        </a:p>
      </dgm:t>
    </dgm:pt>
    <dgm:pt modelId="{67E11B1D-ADB5-47AB-B7A9-E8873B2A5120}">
      <dgm:prSet phldrT="[Text]" custT="1"/>
      <dgm:spPr/>
      <dgm:t>
        <a:bodyPr/>
        <a:lstStyle/>
        <a:p>
          <a:r>
            <a:rPr lang="ka-GE" sz="1600" b="1" dirty="0" smtClean="0">
              <a:solidFill>
                <a:schemeClr val="tx1"/>
              </a:solidFill>
            </a:rPr>
            <a:t>2   შემთხვევა -</a:t>
          </a:r>
        </a:p>
        <a:p>
          <a:r>
            <a:rPr lang="ka-GE" sz="1200" dirty="0" smtClean="0">
              <a:solidFill>
                <a:schemeClr val="tx1"/>
              </a:solidFill>
            </a:rPr>
            <a:t> შპს „ჩინეთის რკინიგზის 23-ე </a:t>
          </a:r>
          <a:r>
            <a:rPr lang="ka-GE" sz="1200" dirty="0" smtClean="0">
              <a:solidFill>
                <a:schemeClr val="tx1"/>
              </a:solidFill>
            </a:rPr>
            <a:t>ბიურო“</a:t>
          </a:r>
          <a:r>
            <a:rPr lang="en-US" sz="1200" dirty="0" smtClean="0">
              <a:solidFill>
                <a:schemeClr val="tx1"/>
              </a:solidFill>
            </a:rPr>
            <a:t>2016</a:t>
          </a:r>
          <a:endParaRPr lang="ka-GE" sz="1200" dirty="0" smtClean="0">
            <a:solidFill>
              <a:schemeClr val="tx1"/>
            </a:solidFill>
          </a:endParaRPr>
        </a:p>
        <a:p>
          <a:r>
            <a:rPr lang="ka-GE" sz="1200" dirty="0" smtClean="0">
              <a:solidFill>
                <a:schemeClr val="tx1"/>
              </a:solidFill>
            </a:rPr>
            <a:t>ტყიბული საქნახშირი („ჯი-აი-ჯი“ </a:t>
          </a:r>
          <a:r>
            <a:rPr lang="ka-GE" sz="1200" dirty="0" smtClean="0">
              <a:solidFill>
                <a:schemeClr val="tx1"/>
              </a:solidFill>
            </a:rPr>
            <a:t>ჯგუფი)</a:t>
          </a:r>
          <a:r>
            <a:rPr lang="en-US" sz="1200" dirty="0" smtClean="0">
              <a:solidFill>
                <a:schemeClr val="tx1"/>
              </a:solidFill>
            </a:rPr>
            <a:t>2016</a:t>
          </a:r>
          <a:endParaRPr lang="en-US" sz="1200" dirty="0">
            <a:solidFill>
              <a:schemeClr val="tx1"/>
            </a:solidFill>
          </a:endParaRPr>
        </a:p>
      </dgm:t>
    </dgm:pt>
    <dgm:pt modelId="{82C07DCE-707D-4374-83CA-1C262340A1D4}" type="parTrans" cxnId="{64BB71B9-D293-4760-AFD1-F7A151CA6282}">
      <dgm:prSet/>
      <dgm:spPr/>
      <dgm:t>
        <a:bodyPr/>
        <a:lstStyle/>
        <a:p>
          <a:endParaRPr lang="en-US"/>
        </a:p>
      </dgm:t>
    </dgm:pt>
    <dgm:pt modelId="{815B9118-55F3-4085-92F6-7B5CB9B9BE09}" type="sibTrans" cxnId="{64BB71B9-D293-4760-AFD1-F7A151CA6282}">
      <dgm:prSet/>
      <dgm:spPr/>
      <dgm:t>
        <a:bodyPr/>
        <a:lstStyle/>
        <a:p>
          <a:endParaRPr lang="en-US"/>
        </a:p>
      </dgm:t>
    </dgm:pt>
    <dgm:pt modelId="{D22B3EC2-D0A5-4AAA-BA0C-BBD8A9B42B1A}" type="pres">
      <dgm:prSet presAssocID="{B52C4DA4-EF0B-42E4-89B4-DCF660E548E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61F4A4B-7444-4561-8893-B6B4467A7BEC}" type="pres">
      <dgm:prSet presAssocID="{3052B967-A2E1-420A-BB97-7377FF1B6954}" presName="hierRoot1" presStyleCnt="0"/>
      <dgm:spPr/>
    </dgm:pt>
    <dgm:pt modelId="{5BDAAFB9-AD3A-480C-85E2-45ED589CA5BC}" type="pres">
      <dgm:prSet presAssocID="{3052B967-A2E1-420A-BB97-7377FF1B6954}" presName="composite" presStyleCnt="0"/>
      <dgm:spPr/>
    </dgm:pt>
    <dgm:pt modelId="{5F632E1D-F3D9-4833-B2E0-3E18C2B5F5DA}" type="pres">
      <dgm:prSet presAssocID="{3052B967-A2E1-420A-BB97-7377FF1B6954}" presName="background" presStyleLbl="node0" presStyleIdx="0" presStyleCnt="1"/>
      <dgm:spPr/>
    </dgm:pt>
    <dgm:pt modelId="{AFB5EE53-B75B-4B3B-9628-DA8DB5096111}" type="pres">
      <dgm:prSet presAssocID="{3052B967-A2E1-420A-BB97-7377FF1B695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FAEE722-0946-4BCE-B190-A55A5F92AD26}" type="pres">
      <dgm:prSet presAssocID="{3052B967-A2E1-420A-BB97-7377FF1B6954}" presName="hierChild2" presStyleCnt="0"/>
      <dgm:spPr/>
    </dgm:pt>
    <dgm:pt modelId="{E666A29D-6B20-43B0-B16B-62091D160AF2}" type="pres">
      <dgm:prSet presAssocID="{3A964271-D9B6-4828-ADA6-EC5044F9DBC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69FFB68A-FC70-41F1-9AD5-7A9658EB58D7}" type="pres">
      <dgm:prSet presAssocID="{8A8688C0-0327-4BD8-9315-1FC0ECF0C9D5}" presName="hierRoot2" presStyleCnt="0"/>
      <dgm:spPr/>
    </dgm:pt>
    <dgm:pt modelId="{199F21AF-E54A-4B4C-80FE-DA5CE2F9B030}" type="pres">
      <dgm:prSet presAssocID="{8A8688C0-0327-4BD8-9315-1FC0ECF0C9D5}" presName="composite2" presStyleCnt="0"/>
      <dgm:spPr/>
    </dgm:pt>
    <dgm:pt modelId="{5C70A0A2-73A6-4D05-84CB-DD4D595DD8DA}" type="pres">
      <dgm:prSet presAssocID="{8A8688C0-0327-4BD8-9315-1FC0ECF0C9D5}" presName="background2" presStyleLbl="node2" presStyleIdx="0" presStyleCnt="2"/>
      <dgm:spPr/>
    </dgm:pt>
    <dgm:pt modelId="{95C6CFE3-66E4-441A-9AFE-AD2C10051F36}" type="pres">
      <dgm:prSet presAssocID="{8A8688C0-0327-4BD8-9315-1FC0ECF0C9D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B8E69A6-04B8-44EF-9C20-9A210995E1B3}" type="pres">
      <dgm:prSet presAssocID="{8A8688C0-0327-4BD8-9315-1FC0ECF0C9D5}" presName="hierChild3" presStyleCnt="0"/>
      <dgm:spPr/>
    </dgm:pt>
    <dgm:pt modelId="{F248E12E-4618-46E0-8895-3EF0FCE12393}" type="pres">
      <dgm:prSet presAssocID="{CCA32A25-B07D-43F0-9C82-740FF61CB116}" presName="Name17" presStyleLbl="parChTrans1D3" presStyleIdx="0" presStyleCnt="3"/>
      <dgm:spPr/>
      <dgm:t>
        <a:bodyPr/>
        <a:lstStyle/>
        <a:p>
          <a:endParaRPr lang="en-US"/>
        </a:p>
      </dgm:t>
    </dgm:pt>
    <dgm:pt modelId="{4ABC4974-65B3-4FC8-BD0A-97B3FF1F22EB}" type="pres">
      <dgm:prSet presAssocID="{013A4625-199F-41A3-910C-9B5A20C18DB1}" presName="hierRoot3" presStyleCnt="0"/>
      <dgm:spPr/>
    </dgm:pt>
    <dgm:pt modelId="{466E2C0B-71D5-41BB-B9AD-1E49A0B6FDAF}" type="pres">
      <dgm:prSet presAssocID="{013A4625-199F-41A3-910C-9B5A20C18DB1}" presName="composite3" presStyleCnt="0"/>
      <dgm:spPr/>
    </dgm:pt>
    <dgm:pt modelId="{A55669EE-7586-4669-BB60-02504FDC4908}" type="pres">
      <dgm:prSet presAssocID="{013A4625-199F-41A3-910C-9B5A20C18DB1}" presName="background3" presStyleLbl="node3" presStyleIdx="0" presStyleCnt="3"/>
      <dgm:spPr/>
    </dgm:pt>
    <dgm:pt modelId="{48D83E34-A78E-47D0-A70D-3A48FBB7A7BF}" type="pres">
      <dgm:prSet presAssocID="{013A4625-199F-41A3-910C-9B5A20C18DB1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D3A753-D6CF-485A-B2B8-E0B14D1C3D92}" type="pres">
      <dgm:prSet presAssocID="{013A4625-199F-41A3-910C-9B5A20C18DB1}" presName="hierChild4" presStyleCnt="0"/>
      <dgm:spPr/>
    </dgm:pt>
    <dgm:pt modelId="{109DEA04-40FB-485D-B690-0CF99532E6FF}" type="pres">
      <dgm:prSet presAssocID="{B95E34A5-354B-4470-B2CE-7BA58675DDCE}" presName="Name17" presStyleLbl="parChTrans1D3" presStyleIdx="1" presStyleCnt="3"/>
      <dgm:spPr/>
      <dgm:t>
        <a:bodyPr/>
        <a:lstStyle/>
        <a:p>
          <a:endParaRPr lang="en-US"/>
        </a:p>
      </dgm:t>
    </dgm:pt>
    <dgm:pt modelId="{4478B42D-B48E-413E-A03B-1591BD7B22F3}" type="pres">
      <dgm:prSet presAssocID="{471D0AF8-1D94-4C68-B2E1-7C77ED17B3E0}" presName="hierRoot3" presStyleCnt="0"/>
      <dgm:spPr/>
    </dgm:pt>
    <dgm:pt modelId="{55F2EBC9-D0B4-4F6D-8FE9-8690A23BD925}" type="pres">
      <dgm:prSet presAssocID="{471D0AF8-1D94-4C68-B2E1-7C77ED17B3E0}" presName="composite3" presStyleCnt="0"/>
      <dgm:spPr/>
    </dgm:pt>
    <dgm:pt modelId="{28C23D27-9D2E-4007-882F-699A758F3E9B}" type="pres">
      <dgm:prSet presAssocID="{471D0AF8-1D94-4C68-B2E1-7C77ED17B3E0}" presName="background3" presStyleLbl="node3" presStyleIdx="1" presStyleCnt="3"/>
      <dgm:spPr/>
    </dgm:pt>
    <dgm:pt modelId="{73E9E1DD-5C67-4699-894B-3F75AA829EA2}" type="pres">
      <dgm:prSet presAssocID="{471D0AF8-1D94-4C68-B2E1-7C77ED17B3E0}" presName="text3" presStyleLbl="fgAcc3" presStyleIdx="1" presStyleCnt="3" custScaleX="1156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5756F5-2B7D-4425-B11C-F67D92A259CE}" type="pres">
      <dgm:prSet presAssocID="{471D0AF8-1D94-4C68-B2E1-7C77ED17B3E0}" presName="hierChild4" presStyleCnt="0"/>
      <dgm:spPr/>
    </dgm:pt>
    <dgm:pt modelId="{2E03064A-E7FB-4D63-B8D5-55760FD90826}" type="pres">
      <dgm:prSet presAssocID="{467A0B57-5C81-4405-81F3-A6F57026BBB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1B906B46-0216-4AE6-B1E6-B5980ED657B5}" type="pres">
      <dgm:prSet presAssocID="{823C49DC-F65B-4CEC-8A8C-BBCE28308AAD}" presName="hierRoot2" presStyleCnt="0"/>
      <dgm:spPr/>
    </dgm:pt>
    <dgm:pt modelId="{8C30D60F-4731-49D6-8258-A516E730595E}" type="pres">
      <dgm:prSet presAssocID="{823C49DC-F65B-4CEC-8A8C-BBCE28308AAD}" presName="composite2" presStyleCnt="0"/>
      <dgm:spPr/>
    </dgm:pt>
    <dgm:pt modelId="{D7ADCAC7-CC43-4D2E-919B-5A84FBEEB2B5}" type="pres">
      <dgm:prSet presAssocID="{823C49DC-F65B-4CEC-8A8C-BBCE28308AAD}" presName="background2" presStyleLbl="node2" presStyleIdx="1" presStyleCnt="2"/>
      <dgm:spPr/>
    </dgm:pt>
    <dgm:pt modelId="{76F7CCB8-71FB-4101-B029-2B58C0B1E7F2}" type="pres">
      <dgm:prSet presAssocID="{823C49DC-F65B-4CEC-8A8C-BBCE28308AA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AEB0AF-E080-4F75-B907-90E89A7660E4}" type="pres">
      <dgm:prSet presAssocID="{823C49DC-F65B-4CEC-8A8C-BBCE28308AAD}" presName="hierChild3" presStyleCnt="0"/>
      <dgm:spPr/>
    </dgm:pt>
    <dgm:pt modelId="{62591DAF-1648-4878-990B-60F82D1F2504}" type="pres">
      <dgm:prSet presAssocID="{82C07DCE-707D-4374-83CA-1C262340A1D4}" presName="Name17" presStyleLbl="parChTrans1D3" presStyleIdx="2" presStyleCnt="3"/>
      <dgm:spPr/>
      <dgm:t>
        <a:bodyPr/>
        <a:lstStyle/>
        <a:p>
          <a:endParaRPr lang="en-US"/>
        </a:p>
      </dgm:t>
    </dgm:pt>
    <dgm:pt modelId="{1250CAEB-0D7C-4E62-A3D7-41CC25AB7C3D}" type="pres">
      <dgm:prSet presAssocID="{67E11B1D-ADB5-47AB-B7A9-E8873B2A5120}" presName="hierRoot3" presStyleCnt="0"/>
      <dgm:spPr/>
    </dgm:pt>
    <dgm:pt modelId="{8FCA620E-D5D4-47E7-92F6-FE269511312F}" type="pres">
      <dgm:prSet presAssocID="{67E11B1D-ADB5-47AB-B7A9-E8873B2A5120}" presName="composite3" presStyleCnt="0"/>
      <dgm:spPr/>
    </dgm:pt>
    <dgm:pt modelId="{13A08119-705D-43BF-85C4-187719DF378A}" type="pres">
      <dgm:prSet presAssocID="{67E11B1D-ADB5-47AB-B7A9-E8873B2A5120}" presName="background3" presStyleLbl="node3" presStyleIdx="2" presStyleCnt="3"/>
      <dgm:spPr/>
    </dgm:pt>
    <dgm:pt modelId="{18C7E2DC-68A4-4CA0-8616-5AF6D5644008}" type="pres">
      <dgm:prSet presAssocID="{67E11B1D-ADB5-47AB-B7A9-E8873B2A5120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16012B-75BD-4116-8114-2EF6285B882C}" type="pres">
      <dgm:prSet presAssocID="{67E11B1D-ADB5-47AB-B7A9-E8873B2A5120}" presName="hierChild4" presStyleCnt="0"/>
      <dgm:spPr/>
    </dgm:pt>
  </dgm:ptLst>
  <dgm:cxnLst>
    <dgm:cxn modelId="{80EC672A-2F26-4EDF-850B-D99EFFA52DF4}" type="presOf" srcId="{3052B967-A2E1-420A-BB97-7377FF1B6954}" destId="{AFB5EE53-B75B-4B3B-9628-DA8DB5096111}" srcOrd="0" destOrd="0" presId="urn:microsoft.com/office/officeart/2005/8/layout/hierarchy1"/>
    <dgm:cxn modelId="{D34D4F33-40FD-464B-9113-A4C2F81E53AE}" type="presOf" srcId="{67E11B1D-ADB5-47AB-B7A9-E8873B2A5120}" destId="{18C7E2DC-68A4-4CA0-8616-5AF6D5644008}" srcOrd="0" destOrd="0" presId="urn:microsoft.com/office/officeart/2005/8/layout/hierarchy1"/>
    <dgm:cxn modelId="{CBBE3C72-BB4B-4917-B6FC-2DF80B1F3098}" type="presOf" srcId="{8A8688C0-0327-4BD8-9315-1FC0ECF0C9D5}" destId="{95C6CFE3-66E4-441A-9AFE-AD2C10051F36}" srcOrd="0" destOrd="0" presId="urn:microsoft.com/office/officeart/2005/8/layout/hierarchy1"/>
    <dgm:cxn modelId="{88F68243-7262-4ABD-8C07-83B0132FD30C}" type="presOf" srcId="{3A964271-D9B6-4828-ADA6-EC5044F9DBC5}" destId="{E666A29D-6B20-43B0-B16B-62091D160AF2}" srcOrd="0" destOrd="0" presId="urn:microsoft.com/office/officeart/2005/8/layout/hierarchy1"/>
    <dgm:cxn modelId="{A98E1AEF-F69F-480F-9D28-5AA5C8A78AA5}" type="presOf" srcId="{CCA32A25-B07D-43F0-9C82-740FF61CB116}" destId="{F248E12E-4618-46E0-8895-3EF0FCE12393}" srcOrd="0" destOrd="0" presId="urn:microsoft.com/office/officeart/2005/8/layout/hierarchy1"/>
    <dgm:cxn modelId="{F33DA94A-6DB7-43EC-9983-D5028F9707DF}" srcId="{8A8688C0-0327-4BD8-9315-1FC0ECF0C9D5}" destId="{013A4625-199F-41A3-910C-9B5A20C18DB1}" srcOrd="0" destOrd="0" parTransId="{CCA32A25-B07D-43F0-9C82-740FF61CB116}" sibTransId="{F14F73DE-69F2-4E20-B628-D155CCF288BE}"/>
    <dgm:cxn modelId="{64BB71B9-D293-4760-AFD1-F7A151CA6282}" srcId="{823C49DC-F65B-4CEC-8A8C-BBCE28308AAD}" destId="{67E11B1D-ADB5-47AB-B7A9-E8873B2A5120}" srcOrd="0" destOrd="0" parTransId="{82C07DCE-707D-4374-83CA-1C262340A1D4}" sibTransId="{815B9118-55F3-4085-92F6-7B5CB9B9BE09}"/>
    <dgm:cxn modelId="{71EC5C3E-FAC4-435C-8EE5-A54254727561}" type="presOf" srcId="{B52C4DA4-EF0B-42E4-89B4-DCF660E548E0}" destId="{D22B3EC2-D0A5-4AAA-BA0C-BBD8A9B42B1A}" srcOrd="0" destOrd="0" presId="urn:microsoft.com/office/officeart/2005/8/layout/hierarchy1"/>
    <dgm:cxn modelId="{2B25026F-67AE-4D6D-8B86-1CA6FC1A8BA7}" type="presOf" srcId="{82C07DCE-707D-4374-83CA-1C262340A1D4}" destId="{62591DAF-1648-4878-990B-60F82D1F2504}" srcOrd="0" destOrd="0" presId="urn:microsoft.com/office/officeart/2005/8/layout/hierarchy1"/>
    <dgm:cxn modelId="{3BE2106F-EE1D-4750-AF7C-4A6F05AB88DE}" type="presOf" srcId="{823C49DC-F65B-4CEC-8A8C-BBCE28308AAD}" destId="{76F7CCB8-71FB-4101-B029-2B58C0B1E7F2}" srcOrd="0" destOrd="0" presId="urn:microsoft.com/office/officeart/2005/8/layout/hierarchy1"/>
    <dgm:cxn modelId="{473DCADE-BFCB-4B4F-9272-C781DA3AF86A}" srcId="{3052B967-A2E1-420A-BB97-7377FF1B6954}" destId="{8A8688C0-0327-4BD8-9315-1FC0ECF0C9D5}" srcOrd="0" destOrd="0" parTransId="{3A964271-D9B6-4828-ADA6-EC5044F9DBC5}" sibTransId="{CC58AB32-3ECC-47C1-8EBE-5CFB96DBD540}"/>
    <dgm:cxn modelId="{D0E89931-879E-4B85-AE76-1463E8AB0FCE}" type="presOf" srcId="{467A0B57-5C81-4405-81F3-A6F57026BBBE}" destId="{2E03064A-E7FB-4D63-B8D5-55760FD90826}" srcOrd="0" destOrd="0" presId="urn:microsoft.com/office/officeart/2005/8/layout/hierarchy1"/>
    <dgm:cxn modelId="{88B2102E-3BFE-4B3D-A191-0EF976B07864}" srcId="{8A8688C0-0327-4BD8-9315-1FC0ECF0C9D5}" destId="{471D0AF8-1D94-4C68-B2E1-7C77ED17B3E0}" srcOrd="1" destOrd="0" parTransId="{B95E34A5-354B-4470-B2CE-7BA58675DDCE}" sibTransId="{62F8A875-36EC-48F9-B3DD-7CF08D7EE0AC}"/>
    <dgm:cxn modelId="{FF64E681-154C-4558-AD67-7A56FB4FD303}" srcId="{3052B967-A2E1-420A-BB97-7377FF1B6954}" destId="{823C49DC-F65B-4CEC-8A8C-BBCE28308AAD}" srcOrd="1" destOrd="0" parTransId="{467A0B57-5C81-4405-81F3-A6F57026BBBE}" sibTransId="{C9C45F46-C824-47FA-9748-FE5EA5C1E4AC}"/>
    <dgm:cxn modelId="{CB1E56EE-1DF4-4F87-B856-489735608892}" type="presOf" srcId="{471D0AF8-1D94-4C68-B2E1-7C77ED17B3E0}" destId="{73E9E1DD-5C67-4699-894B-3F75AA829EA2}" srcOrd="0" destOrd="0" presId="urn:microsoft.com/office/officeart/2005/8/layout/hierarchy1"/>
    <dgm:cxn modelId="{221516D9-80DC-47E1-A3B1-BFF562E90E9E}" srcId="{B52C4DA4-EF0B-42E4-89B4-DCF660E548E0}" destId="{3052B967-A2E1-420A-BB97-7377FF1B6954}" srcOrd="0" destOrd="0" parTransId="{BBBD6FC0-18C2-4A4B-A0BE-9C0317026A4A}" sibTransId="{8AD10D45-F8A0-4F28-879F-47F1BA44ECD8}"/>
    <dgm:cxn modelId="{BB3EFBC0-56AB-4D8E-A255-DB30E8B32493}" type="presOf" srcId="{B95E34A5-354B-4470-B2CE-7BA58675DDCE}" destId="{109DEA04-40FB-485D-B690-0CF99532E6FF}" srcOrd="0" destOrd="0" presId="urn:microsoft.com/office/officeart/2005/8/layout/hierarchy1"/>
    <dgm:cxn modelId="{902C4ED4-902E-4E9F-B26D-94CABF586A19}" type="presOf" srcId="{013A4625-199F-41A3-910C-9B5A20C18DB1}" destId="{48D83E34-A78E-47D0-A70D-3A48FBB7A7BF}" srcOrd="0" destOrd="0" presId="urn:microsoft.com/office/officeart/2005/8/layout/hierarchy1"/>
    <dgm:cxn modelId="{6BEE7D1F-A171-4422-98C3-8CC9379B3E98}" type="presParOf" srcId="{D22B3EC2-D0A5-4AAA-BA0C-BBD8A9B42B1A}" destId="{661F4A4B-7444-4561-8893-B6B4467A7BEC}" srcOrd="0" destOrd="0" presId="urn:microsoft.com/office/officeart/2005/8/layout/hierarchy1"/>
    <dgm:cxn modelId="{40C0FCCE-771D-4AA7-BDE1-B7EB6B6C1FC2}" type="presParOf" srcId="{661F4A4B-7444-4561-8893-B6B4467A7BEC}" destId="{5BDAAFB9-AD3A-480C-85E2-45ED589CA5BC}" srcOrd="0" destOrd="0" presId="urn:microsoft.com/office/officeart/2005/8/layout/hierarchy1"/>
    <dgm:cxn modelId="{6CBB890A-AEA4-484B-9A71-3AC6EED59D6B}" type="presParOf" srcId="{5BDAAFB9-AD3A-480C-85E2-45ED589CA5BC}" destId="{5F632E1D-F3D9-4833-B2E0-3E18C2B5F5DA}" srcOrd="0" destOrd="0" presId="urn:microsoft.com/office/officeart/2005/8/layout/hierarchy1"/>
    <dgm:cxn modelId="{694157D0-910F-449A-BCD2-CF0A5BB38A66}" type="presParOf" srcId="{5BDAAFB9-AD3A-480C-85E2-45ED589CA5BC}" destId="{AFB5EE53-B75B-4B3B-9628-DA8DB5096111}" srcOrd="1" destOrd="0" presId="urn:microsoft.com/office/officeart/2005/8/layout/hierarchy1"/>
    <dgm:cxn modelId="{5613CA56-94B3-40D1-BBD6-2EC6D4DA7415}" type="presParOf" srcId="{661F4A4B-7444-4561-8893-B6B4467A7BEC}" destId="{4FAEE722-0946-4BCE-B190-A55A5F92AD26}" srcOrd="1" destOrd="0" presId="urn:microsoft.com/office/officeart/2005/8/layout/hierarchy1"/>
    <dgm:cxn modelId="{CB5BC36F-475D-4E88-AADC-1F8D5A62B703}" type="presParOf" srcId="{4FAEE722-0946-4BCE-B190-A55A5F92AD26}" destId="{E666A29D-6B20-43B0-B16B-62091D160AF2}" srcOrd="0" destOrd="0" presId="urn:microsoft.com/office/officeart/2005/8/layout/hierarchy1"/>
    <dgm:cxn modelId="{7FEBD695-18AE-4CEA-BB3C-5A3B3755DD43}" type="presParOf" srcId="{4FAEE722-0946-4BCE-B190-A55A5F92AD26}" destId="{69FFB68A-FC70-41F1-9AD5-7A9658EB58D7}" srcOrd="1" destOrd="0" presId="urn:microsoft.com/office/officeart/2005/8/layout/hierarchy1"/>
    <dgm:cxn modelId="{BA67A96E-8A0F-4FF0-93F9-29DCA64ACCCE}" type="presParOf" srcId="{69FFB68A-FC70-41F1-9AD5-7A9658EB58D7}" destId="{199F21AF-E54A-4B4C-80FE-DA5CE2F9B030}" srcOrd="0" destOrd="0" presId="urn:microsoft.com/office/officeart/2005/8/layout/hierarchy1"/>
    <dgm:cxn modelId="{CEB786D9-E44B-4419-B9BE-2D371672F81C}" type="presParOf" srcId="{199F21AF-E54A-4B4C-80FE-DA5CE2F9B030}" destId="{5C70A0A2-73A6-4D05-84CB-DD4D595DD8DA}" srcOrd="0" destOrd="0" presId="urn:microsoft.com/office/officeart/2005/8/layout/hierarchy1"/>
    <dgm:cxn modelId="{F15BE2C8-29AA-4F29-BFCC-CCB8D3AB0516}" type="presParOf" srcId="{199F21AF-E54A-4B4C-80FE-DA5CE2F9B030}" destId="{95C6CFE3-66E4-441A-9AFE-AD2C10051F36}" srcOrd="1" destOrd="0" presId="urn:microsoft.com/office/officeart/2005/8/layout/hierarchy1"/>
    <dgm:cxn modelId="{479D18D3-36C8-41C9-8E00-D3F47E3A39F6}" type="presParOf" srcId="{69FFB68A-FC70-41F1-9AD5-7A9658EB58D7}" destId="{7B8E69A6-04B8-44EF-9C20-9A210995E1B3}" srcOrd="1" destOrd="0" presId="urn:microsoft.com/office/officeart/2005/8/layout/hierarchy1"/>
    <dgm:cxn modelId="{173DD995-C665-47E1-A21F-36F276285EBF}" type="presParOf" srcId="{7B8E69A6-04B8-44EF-9C20-9A210995E1B3}" destId="{F248E12E-4618-46E0-8895-3EF0FCE12393}" srcOrd="0" destOrd="0" presId="urn:microsoft.com/office/officeart/2005/8/layout/hierarchy1"/>
    <dgm:cxn modelId="{ABD47477-7630-4147-8F4D-BF2522D5FE0D}" type="presParOf" srcId="{7B8E69A6-04B8-44EF-9C20-9A210995E1B3}" destId="{4ABC4974-65B3-4FC8-BD0A-97B3FF1F22EB}" srcOrd="1" destOrd="0" presId="urn:microsoft.com/office/officeart/2005/8/layout/hierarchy1"/>
    <dgm:cxn modelId="{6EEEFEB4-F430-4D91-888A-98E454B272E9}" type="presParOf" srcId="{4ABC4974-65B3-4FC8-BD0A-97B3FF1F22EB}" destId="{466E2C0B-71D5-41BB-B9AD-1E49A0B6FDAF}" srcOrd="0" destOrd="0" presId="urn:microsoft.com/office/officeart/2005/8/layout/hierarchy1"/>
    <dgm:cxn modelId="{32F85BEB-7B83-4F03-8DB3-1E671FB9CBAC}" type="presParOf" srcId="{466E2C0B-71D5-41BB-B9AD-1E49A0B6FDAF}" destId="{A55669EE-7586-4669-BB60-02504FDC4908}" srcOrd="0" destOrd="0" presId="urn:microsoft.com/office/officeart/2005/8/layout/hierarchy1"/>
    <dgm:cxn modelId="{6CAAD1B4-2A07-48CA-81E4-0A995A9801D0}" type="presParOf" srcId="{466E2C0B-71D5-41BB-B9AD-1E49A0B6FDAF}" destId="{48D83E34-A78E-47D0-A70D-3A48FBB7A7BF}" srcOrd="1" destOrd="0" presId="urn:microsoft.com/office/officeart/2005/8/layout/hierarchy1"/>
    <dgm:cxn modelId="{5C601DC2-D218-4D8E-AC61-0B61B3CD6AFA}" type="presParOf" srcId="{4ABC4974-65B3-4FC8-BD0A-97B3FF1F22EB}" destId="{89D3A753-D6CF-485A-B2B8-E0B14D1C3D92}" srcOrd="1" destOrd="0" presId="urn:microsoft.com/office/officeart/2005/8/layout/hierarchy1"/>
    <dgm:cxn modelId="{7FBD40FB-D64D-41FF-907F-D7A3BD74744B}" type="presParOf" srcId="{7B8E69A6-04B8-44EF-9C20-9A210995E1B3}" destId="{109DEA04-40FB-485D-B690-0CF99532E6FF}" srcOrd="2" destOrd="0" presId="urn:microsoft.com/office/officeart/2005/8/layout/hierarchy1"/>
    <dgm:cxn modelId="{289BBD85-C12F-44D3-A931-BB34B9A43521}" type="presParOf" srcId="{7B8E69A6-04B8-44EF-9C20-9A210995E1B3}" destId="{4478B42D-B48E-413E-A03B-1591BD7B22F3}" srcOrd="3" destOrd="0" presId="urn:microsoft.com/office/officeart/2005/8/layout/hierarchy1"/>
    <dgm:cxn modelId="{AD64A0E4-5624-4484-A225-B6FCC83B57FE}" type="presParOf" srcId="{4478B42D-B48E-413E-A03B-1591BD7B22F3}" destId="{55F2EBC9-D0B4-4F6D-8FE9-8690A23BD925}" srcOrd="0" destOrd="0" presId="urn:microsoft.com/office/officeart/2005/8/layout/hierarchy1"/>
    <dgm:cxn modelId="{A60D5FC8-6902-4CAE-B73F-77E2B3D39245}" type="presParOf" srcId="{55F2EBC9-D0B4-4F6D-8FE9-8690A23BD925}" destId="{28C23D27-9D2E-4007-882F-699A758F3E9B}" srcOrd="0" destOrd="0" presId="urn:microsoft.com/office/officeart/2005/8/layout/hierarchy1"/>
    <dgm:cxn modelId="{D2F00350-EC7A-44B4-A16F-7555E158950C}" type="presParOf" srcId="{55F2EBC9-D0B4-4F6D-8FE9-8690A23BD925}" destId="{73E9E1DD-5C67-4699-894B-3F75AA829EA2}" srcOrd="1" destOrd="0" presId="urn:microsoft.com/office/officeart/2005/8/layout/hierarchy1"/>
    <dgm:cxn modelId="{B907D8D1-D225-4A67-998F-E6560EAAACD1}" type="presParOf" srcId="{4478B42D-B48E-413E-A03B-1591BD7B22F3}" destId="{AB5756F5-2B7D-4425-B11C-F67D92A259CE}" srcOrd="1" destOrd="0" presId="urn:microsoft.com/office/officeart/2005/8/layout/hierarchy1"/>
    <dgm:cxn modelId="{519A5257-5503-4DEA-9FF7-1623248DE681}" type="presParOf" srcId="{4FAEE722-0946-4BCE-B190-A55A5F92AD26}" destId="{2E03064A-E7FB-4D63-B8D5-55760FD90826}" srcOrd="2" destOrd="0" presId="urn:microsoft.com/office/officeart/2005/8/layout/hierarchy1"/>
    <dgm:cxn modelId="{BEDD4656-2710-4B40-8B3A-7DA512142134}" type="presParOf" srcId="{4FAEE722-0946-4BCE-B190-A55A5F92AD26}" destId="{1B906B46-0216-4AE6-B1E6-B5980ED657B5}" srcOrd="3" destOrd="0" presId="urn:microsoft.com/office/officeart/2005/8/layout/hierarchy1"/>
    <dgm:cxn modelId="{D8685741-D2F8-44A3-BD4F-5C26DEE620FA}" type="presParOf" srcId="{1B906B46-0216-4AE6-B1E6-B5980ED657B5}" destId="{8C30D60F-4731-49D6-8258-A516E730595E}" srcOrd="0" destOrd="0" presId="urn:microsoft.com/office/officeart/2005/8/layout/hierarchy1"/>
    <dgm:cxn modelId="{80E6B519-47C2-4528-95D8-63FC8694F74F}" type="presParOf" srcId="{8C30D60F-4731-49D6-8258-A516E730595E}" destId="{D7ADCAC7-CC43-4D2E-919B-5A84FBEEB2B5}" srcOrd="0" destOrd="0" presId="urn:microsoft.com/office/officeart/2005/8/layout/hierarchy1"/>
    <dgm:cxn modelId="{357A580F-8CFF-4962-8CFE-A4A657B7020D}" type="presParOf" srcId="{8C30D60F-4731-49D6-8258-A516E730595E}" destId="{76F7CCB8-71FB-4101-B029-2B58C0B1E7F2}" srcOrd="1" destOrd="0" presId="urn:microsoft.com/office/officeart/2005/8/layout/hierarchy1"/>
    <dgm:cxn modelId="{D067C381-AA96-49C1-8FFC-5358A05EDC9E}" type="presParOf" srcId="{1B906B46-0216-4AE6-B1E6-B5980ED657B5}" destId="{6EAEB0AF-E080-4F75-B907-90E89A7660E4}" srcOrd="1" destOrd="0" presId="urn:microsoft.com/office/officeart/2005/8/layout/hierarchy1"/>
    <dgm:cxn modelId="{C928D798-0009-4523-8401-ACE1E2BE7D3F}" type="presParOf" srcId="{6EAEB0AF-E080-4F75-B907-90E89A7660E4}" destId="{62591DAF-1648-4878-990B-60F82D1F2504}" srcOrd="0" destOrd="0" presId="urn:microsoft.com/office/officeart/2005/8/layout/hierarchy1"/>
    <dgm:cxn modelId="{9BEE9E00-11C6-48B1-A084-9BF8E8005CAF}" type="presParOf" srcId="{6EAEB0AF-E080-4F75-B907-90E89A7660E4}" destId="{1250CAEB-0D7C-4E62-A3D7-41CC25AB7C3D}" srcOrd="1" destOrd="0" presId="urn:microsoft.com/office/officeart/2005/8/layout/hierarchy1"/>
    <dgm:cxn modelId="{38307519-BA0A-41BE-A4B3-AF09C8D3F1FE}" type="presParOf" srcId="{1250CAEB-0D7C-4E62-A3D7-41CC25AB7C3D}" destId="{8FCA620E-D5D4-47E7-92F6-FE269511312F}" srcOrd="0" destOrd="0" presId="urn:microsoft.com/office/officeart/2005/8/layout/hierarchy1"/>
    <dgm:cxn modelId="{8083EDAC-DAEA-4140-817B-578E9EEA0FE6}" type="presParOf" srcId="{8FCA620E-D5D4-47E7-92F6-FE269511312F}" destId="{13A08119-705D-43BF-85C4-187719DF378A}" srcOrd="0" destOrd="0" presId="urn:microsoft.com/office/officeart/2005/8/layout/hierarchy1"/>
    <dgm:cxn modelId="{40E1A7BE-B2F8-4AB9-8E3C-DBD2921B9F59}" type="presParOf" srcId="{8FCA620E-D5D4-47E7-92F6-FE269511312F}" destId="{18C7E2DC-68A4-4CA0-8616-5AF6D5644008}" srcOrd="1" destOrd="0" presId="urn:microsoft.com/office/officeart/2005/8/layout/hierarchy1"/>
    <dgm:cxn modelId="{0D700123-77FD-48CD-A3B5-7C71DD9327DD}" type="presParOf" srcId="{1250CAEB-0D7C-4E62-A3D7-41CC25AB7C3D}" destId="{9816012B-75BD-4116-8114-2EF6285B882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75943B-A94D-4266-AB55-01422F528DD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F228D1-DB56-4E7F-A670-1AE466C3FEDF}">
      <dgm:prSet phldrT="[Text]"/>
      <dgm:spPr/>
      <dgm:t>
        <a:bodyPr/>
        <a:lstStyle/>
        <a:p>
          <a:r>
            <a:rPr lang="ka-GE" dirty="0" smtClean="0"/>
            <a:t>6</a:t>
          </a:r>
          <a:endParaRPr lang="en-US" dirty="0"/>
        </a:p>
      </dgm:t>
    </dgm:pt>
    <dgm:pt modelId="{631D2772-9994-4415-86DA-0F02EE9E8715}" type="parTrans" cxnId="{1C0CBF26-51A6-49F4-A2FB-32DEC56CAB84}">
      <dgm:prSet/>
      <dgm:spPr/>
      <dgm:t>
        <a:bodyPr/>
        <a:lstStyle/>
        <a:p>
          <a:endParaRPr lang="en-US"/>
        </a:p>
      </dgm:t>
    </dgm:pt>
    <dgm:pt modelId="{39DD84C8-8EE5-44F5-A362-01E6D806DD82}" type="sibTrans" cxnId="{1C0CBF26-51A6-49F4-A2FB-32DEC56CAB84}">
      <dgm:prSet/>
      <dgm:spPr/>
      <dgm:t>
        <a:bodyPr/>
        <a:lstStyle/>
        <a:p>
          <a:endParaRPr lang="en-US"/>
        </a:p>
      </dgm:t>
    </dgm:pt>
    <dgm:pt modelId="{98830E9C-7ED2-444E-96B8-51E5609FA126}">
      <dgm:prSet phldrT="[Text]"/>
      <dgm:spPr/>
      <dgm:t>
        <a:bodyPr/>
        <a:lstStyle/>
        <a:p>
          <a:r>
            <a:rPr lang="ka-GE" dirty="0" smtClean="0"/>
            <a:t>მხარეებს შორის შედგა შეთანხმება</a:t>
          </a:r>
          <a:endParaRPr lang="en-US" dirty="0"/>
        </a:p>
      </dgm:t>
    </dgm:pt>
    <dgm:pt modelId="{AF46E54E-9623-4B43-A6AB-BDC5FB661F67}" type="parTrans" cxnId="{D43765C8-AE4F-4F48-9F54-BDAF37E007F9}">
      <dgm:prSet/>
      <dgm:spPr/>
      <dgm:t>
        <a:bodyPr/>
        <a:lstStyle/>
        <a:p>
          <a:endParaRPr lang="en-US"/>
        </a:p>
      </dgm:t>
    </dgm:pt>
    <dgm:pt modelId="{54395335-A533-47C4-B679-309BBDD71AA0}" type="sibTrans" cxnId="{D43765C8-AE4F-4F48-9F54-BDAF37E007F9}">
      <dgm:prSet/>
      <dgm:spPr/>
      <dgm:t>
        <a:bodyPr/>
        <a:lstStyle/>
        <a:p>
          <a:endParaRPr lang="en-US"/>
        </a:p>
      </dgm:t>
    </dgm:pt>
    <dgm:pt modelId="{4A08D5FA-946D-4D30-A4BC-7060B52E7C67}">
      <dgm:prSet phldrT="[Text]"/>
      <dgm:spPr/>
      <dgm:t>
        <a:bodyPr/>
        <a:lstStyle/>
        <a:p>
          <a:r>
            <a:rPr lang="ka-GE" dirty="0" smtClean="0"/>
            <a:t>2</a:t>
          </a:r>
          <a:endParaRPr lang="en-US" dirty="0"/>
        </a:p>
      </dgm:t>
    </dgm:pt>
    <dgm:pt modelId="{316ADDCC-2AA8-49B5-8061-9B5D0EFC5B1D}" type="parTrans" cxnId="{C4CF0957-88CC-4F99-B709-E8B3128F0DB5}">
      <dgm:prSet/>
      <dgm:spPr/>
      <dgm:t>
        <a:bodyPr/>
        <a:lstStyle/>
        <a:p>
          <a:endParaRPr lang="en-US"/>
        </a:p>
      </dgm:t>
    </dgm:pt>
    <dgm:pt modelId="{4A172B52-FE6A-45F7-BE70-A03293911E30}" type="sibTrans" cxnId="{C4CF0957-88CC-4F99-B709-E8B3128F0DB5}">
      <dgm:prSet/>
      <dgm:spPr/>
      <dgm:t>
        <a:bodyPr/>
        <a:lstStyle/>
        <a:p>
          <a:endParaRPr lang="en-US"/>
        </a:p>
      </dgm:t>
    </dgm:pt>
    <dgm:pt modelId="{FC9A502A-4E71-4260-88D1-74219825811F}">
      <dgm:prSet phldrT="[Text]"/>
      <dgm:spPr/>
      <dgm:t>
        <a:bodyPr/>
        <a:lstStyle/>
        <a:p>
          <a:r>
            <a:rPr lang="ka-GE" dirty="0" smtClean="0"/>
            <a:t>ვერ შეთანხმდნენ  მხარეები</a:t>
          </a:r>
          <a:endParaRPr lang="en-US" dirty="0"/>
        </a:p>
      </dgm:t>
    </dgm:pt>
    <dgm:pt modelId="{4CD95EF9-8A14-42C3-BA28-D8A4397C9525}" type="parTrans" cxnId="{58149670-FF8A-4E79-89AE-2EE2A8378026}">
      <dgm:prSet/>
      <dgm:spPr/>
      <dgm:t>
        <a:bodyPr/>
        <a:lstStyle/>
        <a:p>
          <a:endParaRPr lang="en-US"/>
        </a:p>
      </dgm:t>
    </dgm:pt>
    <dgm:pt modelId="{5138BBC1-1AA9-41C3-9718-35FBDCA2BBD4}" type="sibTrans" cxnId="{58149670-FF8A-4E79-89AE-2EE2A8378026}">
      <dgm:prSet/>
      <dgm:spPr/>
      <dgm:t>
        <a:bodyPr/>
        <a:lstStyle/>
        <a:p>
          <a:endParaRPr lang="en-US"/>
        </a:p>
      </dgm:t>
    </dgm:pt>
    <dgm:pt modelId="{963826DD-3039-4E11-8935-C8B1E0F78636}">
      <dgm:prSet phldrT="[Text]"/>
      <dgm:spPr/>
      <dgm:t>
        <a:bodyPr/>
        <a:lstStyle/>
        <a:p>
          <a:r>
            <a:rPr lang="ka-GE" dirty="0" smtClean="0"/>
            <a:t>-</a:t>
          </a:r>
          <a:endParaRPr lang="en-US" dirty="0"/>
        </a:p>
      </dgm:t>
    </dgm:pt>
    <dgm:pt modelId="{81058C16-5E26-4830-8556-E3AB53923844}" type="parTrans" cxnId="{9EFC8A94-7B87-4FE2-96D8-9431F02F9A9B}">
      <dgm:prSet/>
      <dgm:spPr/>
      <dgm:t>
        <a:bodyPr/>
        <a:lstStyle/>
        <a:p>
          <a:endParaRPr lang="en-US"/>
        </a:p>
      </dgm:t>
    </dgm:pt>
    <dgm:pt modelId="{C3EFC100-5EAA-4110-BFBE-B87915E3D023}" type="sibTrans" cxnId="{9EFC8A94-7B87-4FE2-96D8-9431F02F9A9B}">
      <dgm:prSet/>
      <dgm:spPr/>
      <dgm:t>
        <a:bodyPr/>
        <a:lstStyle/>
        <a:p>
          <a:endParaRPr lang="en-US"/>
        </a:p>
      </dgm:t>
    </dgm:pt>
    <dgm:pt modelId="{25F817B9-3CCA-447E-B0C4-E0FA1F8E001D}">
      <dgm:prSet phldrT="[Text]"/>
      <dgm:spPr/>
      <dgm:t>
        <a:bodyPr/>
        <a:lstStyle/>
        <a:p>
          <a:r>
            <a:rPr lang="ka-GE" dirty="0" smtClean="0"/>
            <a:t>8 შემთხვევიდან მომდევნო წლებში მედიატორის ჩართვის მოთხოვნით სამინისტროს განმეორებით მომართეს </a:t>
          </a:r>
          <a:r>
            <a:rPr lang="en-US" b="1" dirty="0" smtClean="0"/>
            <a:t>2</a:t>
          </a:r>
          <a:r>
            <a:rPr lang="ka-GE" b="1" dirty="0" smtClean="0"/>
            <a:t>  </a:t>
          </a:r>
          <a:r>
            <a:rPr lang="ka-GE" b="1" dirty="0" smtClean="0"/>
            <a:t>შემთხვევაში </a:t>
          </a:r>
          <a:r>
            <a:rPr lang="ka-GE" dirty="0" smtClean="0"/>
            <a:t>(„RMG Gold“/“RMG Copper“; სს „საქართველოს რკინიგზა“- (2 მედიაცია)</a:t>
          </a:r>
          <a:endParaRPr lang="en-US" dirty="0"/>
        </a:p>
      </dgm:t>
    </dgm:pt>
    <dgm:pt modelId="{F351F462-F603-42C2-844D-C5844E3B5F8E}" type="parTrans" cxnId="{D96F7A58-72D3-44D4-BE5E-2DAE6EA7BB75}">
      <dgm:prSet/>
      <dgm:spPr/>
      <dgm:t>
        <a:bodyPr/>
        <a:lstStyle/>
        <a:p>
          <a:endParaRPr lang="en-US"/>
        </a:p>
      </dgm:t>
    </dgm:pt>
    <dgm:pt modelId="{A7DA4DE5-3A21-412D-9FBC-2FCD8488CC10}" type="sibTrans" cxnId="{D96F7A58-72D3-44D4-BE5E-2DAE6EA7BB75}">
      <dgm:prSet/>
      <dgm:spPr/>
      <dgm:t>
        <a:bodyPr/>
        <a:lstStyle/>
        <a:p>
          <a:endParaRPr lang="en-US"/>
        </a:p>
      </dgm:t>
    </dgm:pt>
    <dgm:pt modelId="{069174DF-1D59-4259-AFF8-7E6B96F2D1B9}" type="pres">
      <dgm:prSet presAssocID="{F975943B-A94D-4266-AB55-01422F528DD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EF2F31-3AEA-4574-8C62-1506C1FE9954}" type="pres">
      <dgm:prSet presAssocID="{34F228D1-DB56-4E7F-A670-1AE466C3FEDF}" presName="composite" presStyleCnt="0"/>
      <dgm:spPr/>
    </dgm:pt>
    <dgm:pt modelId="{5B978F7E-88D1-4769-905A-B441C7CF19BF}" type="pres">
      <dgm:prSet presAssocID="{34F228D1-DB56-4E7F-A670-1AE466C3FED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1C4C06-5F91-4A5F-97CF-9442B0C837C3}" type="pres">
      <dgm:prSet presAssocID="{34F228D1-DB56-4E7F-A670-1AE466C3FED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DFD84-F464-4078-8D6F-9E0D891A1287}" type="pres">
      <dgm:prSet presAssocID="{39DD84C8-8EE5-44F5-A362-01E6D806DD82}" presName="sp" presStyleCnt="0"/>
      <dgm:spPr/>
    </dgm:pt>
    <dgm:pt modelId="{674E9B5B-F846-4F31-A59A-AF0A5590038E}" type="pres">
      <dgm:prSet presAssocID="{4A08D5FA-946D-4D30-A4BC-7060B52E7C67}" presName="composite" presStyleCnt="0"/>
      <dgm:spPr/>
    </dgm:pt>
    <dgm:pt modelId="{D656956D-F04F-4351-ABB6-E3EAFC8CAD91}" type="pres">
      <dgm:prSet presAssocID="{4A08D5FA-946D-4D30-A4BC-7060B52E7C6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AA5B9E-04EA-4013-8DC5-CADD9FBFEF11}" type="pres">
      <dgm:prSet presAssocID="{4A08D5FA-946D-4D30-A4BC-7060B52E7C6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AF2865-E09A-4B65-979B-7D5B41F94228}" type="pres">
      <dgm:prSet presAssocID="{4A172B52-FE6A-45F7-BE70-A03293911E30}" presName="sp" presStyleCnt="0"/>
      <dgm:spPr/>
    </dgm:pt>
    <dgm:pt modelId="{8A9B457D-6B81-430F-96B2-1C84F86C6402}" type="pres">
      <dgm:prSet presAssocID="{963826DD-3039-4E11-8935-C8B1E0F78636}" presName="composite" presStyleCnt="0"/>
      <dgm:spPr/>
    </dgm:pt>
    <dgm:pt modelId="{30402400-3F25-4681-B582-FCF17633E6C8}" type="pres">
      <dgm:prSet presAssocID="{963826DD-3039-4E11-8935-C8B1E0F7863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53CBC6-E9CD-4042-8EA3-00B27E75DE54}" type="pres">
      <dgm:prSet presAssocID="{963826DD-3039-4E11-8935-C8B1E0F7863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3CA963-EE5B-43E3-AACE-58E1FC9BB4E6}" type="presOf" srcId="{4A08D5FA-946D-4D30-A4BC-7060B52E7C67}" destId="{D656956D-F04F-4351-ABB6-E3EAFC8CAD91}" srcOrd="0" destOrd="0" presId="urn:microsoft.com/office/officeart/2005/8/layout/chevron2"/>
    <dgm:cxn modelId="{9EFC8A94-7B87-4FE2-96D8-9431F02F9A9B}" srcId="{F975943B-A94D-4266-AB55-01422F528DDF}" destId="{963826DD-3039-4E11-8935-C8B1E0F78636}" srcOrd="2" destOrd="0" parTransId="{81058C16-5E26-4830-8556-E3AB53923844}" sibTransId="{C3EFC100-5EAA-4110-BFBE-B87915E3D023}"/>
    <dgm:cxn modelId="{58149670-FF8A-4E79-89AE-2EE2A8378026}" srcId="{4A08D5FA-946D-4D30-A4BC-7060B52E7C67}" destId="{FC9A502A-4E71-4260-88D1-74219825811F}" srcOrd="0" destOrd="0" parTransId="{4CD95EF9-8A14-42C3-BA28-D8A4397C9525}" sibTransId="{5138BBC1-1AA9-41C3-9718-35FBDCA2BBD4}"/>
    <dgm:cxn modelId="{DBEC088F-7017-46D7-8DAA-5CE8DF95F7D1}" type="presOf" srcId="{F975943B-A94D-4266-AB55-01422F528DDF}" destId="{069174DF-1D59-4259-AFF8-7E6B96F2D1B9}" srcOrd="0" destOrd="0" presId="urn:microsoft.com/office/officeart/2005/8/layout/chevron2"/>
    <dgm:cxn modelId="{D96F7A58-72D3-44D4-BE5E-2DAE6EA7BB75}" srcId="{963826DD-3039-4E11-8935-C8B1E0F78636}" destId="{25F817B9-3CCA-447E-B0C4-E0FA1F8E001D}" srcOrd="0" destOrd="0" parTransId="{F351F462-F603-42C2-844D-C5844E3B5F8E}" sibTransId="{A7DA4DE5-3A21-412D-9FBC-2FCD8488CC10}"/>
    <dgm:cxn modelId="{30B638D4-99D0-44F9-9E1D-B917A4B54F72}" type="presOf" srcId="{963826DD-3039-4E11-8935-C8B1E0F78636}" destId="{30402400-3F25-4681-B582-FCF17633E6C8}" srcOrd="0" destOrd="0" presId="urn:microsoft.com/office/officeart/2005/8/layout/chevron2"/>
    <dgm:cxn modelId="{A5BC7933-CD3B-46E0-B6EF-6231FA92C702}" type="presOf" srcId="{25F817B9-3CCA-447E-B0C4-E0FA1F8E001D}" destId="{9A53CBC6-E9CD-4042-8EA3-00B27E75DE54}" srcOrd="0" destOrd="0" presId="urn:microsoft.com/office/officeart/2005/8/layout/chevron2"/>
    <dgm:cxn modelId="{C4CF0957-88CC-4F99-B709-E8B3128F0DB5}" srcId="{F975943B-A94D-4266-AB55-01422F528DDF}" destId="{4A08D5FA-946D-4D30-A4BC-7060B52E7C67}" srcOrd="1" destOrd="0" parTransId="{316ADDCC-2AA8-49B5-8061-9B5D0EFC5B1D}" sibTransId="{4A172B52-FE6A-45F7-BE70-A03293911E30}"/>
    <dgm:cxn modelId="{4129A339-744F-4BD2-90D9-5650BEF1FE15}" type="presOf" srcId="{34F228D1-DB56-4E7F-A670-1AE466C3FEDF}" destId="{5B978F7E-88D1-4769-905A-B441C7CF19BF}" srcOrd="0" destOrd="0" presId="urn:microsoft.com/office/officeart/2005/8/layout/chevron2"/>
    <dgm:cxn modelId="{D43765C8-AE4F-4F48-9F54-BDAF37E007F9}" srcId="{34F228D1-DB56-4E7F-A670-1AE466C3FEDF}" destId="{98830E9C-7ED2-444E-96B8-51E5609FA126}" srcOrd="0" destOrd="0" parTransId="{AF46E54E-9623-4B43-A6AB-BDC5FB661F67}" sibTransId="{54395335-A533-47C4-B679-309BBDD71AA0}"/>
    <dgm:cxn modelId="{FAFC9CB2-900E-4E16-BFDF-A209A23AA23B}" type="presOf" srcId="{FC9A502A-4E71-4260-88D1-74219825811F}" destId="{27AA5B9E-04EA-4013-8DC5-CADD9FBFEF11}" srcOrd="0" destOrd="0" presId="urn:microsoft.com/office/officeart/2005/8/layout/chevron2"/>
    <dgm:cxn modelId="{1C0CBF26-51A6-49F4-A2FB-32DEC56CAB84}" srcId="{F975943B-A94D-4266-AB55-01422F528DDF}" destId="{34F228D1-DB56-4E7F-A670-1AE466C3FEDF}" srcOrd="0" destOrd="0" parTransId="{631D2772-9994-4415-86DA-0F02EE9E8715}" sibTransId="{39DD84C8-8EE5-44F5-A362-01E6D806DD82}"/>
    <dgm:cxn modelId="{78ADFDD4-223E-445C-9071-FF75D27C3244}" type="presOf" srcId="{98830E9C-7ED2-444E-96B8-51E5609FA126}" destId="{9E1C4C06-5F91-4A5F-97CF-9442B0C837C3}" srcOrd="0" destOrd="0" presId="urn:microsoft.com/office/officeart/2005/8/layout/chevron2"/>
    <dgm:cxn modelId="{DC2F6B22-007A-41C8-B94B-2A5D58F08308}" type="presParOf" srcId="{069174DF-1D59-4259-AFF8-7E6B96F2D1B9}" destId="{62EF2F31-3AEA-4574-8C62-1506C1FE9954}" srcOrd="0" destOrd="0" presId="urn:microsoft.com/office/officeart/2005/8/layout/chevron2"/>
    <dgm:cxn modelId="{5AA31F25-61B6-480C-B019-0249AF8C4544}" type="presParOf" srcId="{62EF2F31-3AEA-4574-8C62-1506C1FE9954}" destId="{5B978F7E-88D1-4769-905A-B441C7CF19BF}" srcOrd="0" destOrd="0" presId="urn:microsoft.com/office/officeart/2005/8/layout/chevron2"/>
    <dgm:cxn modelId="{AEE3AA82-B901-4D58-92D5-EA737A07DFEC}" type="presParOf" srcId="{62EF2F31-3AEA-4574-8C62-1506C1FE9954}" destId="{9E1C4C06-5F91-4A5F-97CF-9442B0C837C3}" srcOrd="1" destOrd="0" presId="urn:microsoft.com/office/officeart/2005/8/layout/chevron2"/>
    <dgm:cxn modelId="{94C0EAEC-0957-4C9B-BF12-B6DCC464C253}" type="presParOf" srcId="{069174DF-1D59-4259-AFF8-7E6B96F2D1B9}" destId="{9DDDFD84-F464-4078-8D6F-9E0D891A1287}" srcOrd="1" destOrd="0" presId="urn:microsoft.com/office/officeart/2005/8/layout/chevron2"/>
    <dgm:cxn modelId="{850A1B76-5488-4E3A-B71A-31F6EDB251A2}" type="presParOf" srcId="{069174DF-1D59-4259-AFF8-7E6B96F2D1B9}" destId="{674E9B5B-F846-4F31-A59A-AF0A5590038E}" srcOrd="2" destOrd="0" presId="urn:microsoft.com/office/officeart/2005/8/layout/chevron2"/>
    <dgm:cxn modelId="{A0778974-FDA3-4652-9A5B-7FFCEBF7FF5C}" type="presParOf" srcId="{674E9B5B-F846-4F31-A59A-AF0A5590038E}" destId="{D656956D-F04F-4351-ABB6-E3EAFC8CAD91}" srcOrd="0" destOrd="0" presId="urn:microsoft.com/office/officeart/2005/8/layout/chevron2"/>
    <dgm:cxn modelId="{4C628A88-B3B5-4D8F-9077-B5CCEDCDF27D}" type="presParOf" srcId="{674E9B5B-F846-4F31-A59A-AF0A5590038E}" destId="{27AA5B9E-04EA-4013-8DC5-CADD9FBFEF11}" srcOrd="1" destOrd="0" presId="urn:microsoft.com/office/officeart/2005/8/layout/chevron2"/>
    <dgm:cxn modelId="{4143714B-FC77-430C-AEAD-AF6C528B3193}" type="presParOf" srcId="{069174DF-1D59-4259-AFF8-7E6B96F2D1B9}" destId="{DCAF2865-E09A-4B65-979B-7D5B41F94228}" srcOrd="3" destOrd="0" presId="urn:microsoft.com/office/officeart/2005/8/layout/chevron2"/>
    <dgm:cxn modelId="{4B471D90-4A11-4BF4-A72A-90213D56D23F}" type="presParOf" srcId="{069174DF-1D59-4259-AFF8-7E6B96F2D1B9}" destId="{8A9B457D-6B81-430F-96B2-1C84F86C6402}" srcOrd="4" destOrd="0" presId="urn:microsoft.com/office/officeart/2005/8/layout/chevron2"/>
    <dgm:cxn modelId="{3ED08813-81E3-4483-9782-BE9C01A41661}" type="presParOf" srcId="{8A9B457D-6B81-430F-96B2-1C84F86C6402}" destId="{30402400-3F25-4681-B582-FCF17633E6C8}" srcOrd="0" destOrd="0" presId="urn:microsoft.com/office/officeart/2005/8/layout/chevron2"/>
    <dgm:cxn modelId="{FE3D6391-17E2-41C3-92B9-1A926ECFBF5C}" type="presParOf" srcId="{8A9B457D-6B81-430F-96B2-1C84F86C6402}" destId="{9A53CBC6-E9CD-4042-8EA3-00B27E75DE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F86DBB8-E460-47CF-98EF-B071D805125C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F326DDC-1A12-4863-9D30-F7B571CDCD9D}">
      <dgm:prSet phldrT="[Text]"/>
      <dgm:spPr/>
      <dgm:t>
        <a:bodyPr/>
        <a:lstStyle/>
        <a:p>
          <a:r>
            <a:rPr lang="ka-GE" b="1" dirty="0" smtClean="0"/>
            <a:t>27</a:t>
          </a:r>
        </a:p>
        <a:p>
          <a:r>
            <a:rPr lang="ka-GE" b="1" dirty="0" smtClean="0"/>
            <a:t>მედიაციის მოთხოვნის</a:t>
          </a:r>
        </a:p>
        <a:p>
          <a:r>
            <a:rPr lang="ka-GE" b="1" dirty="0" smtClean="0"/>
            <a:t>ინიციატივა </a:t>
          </a:r>
          <a:endParaRPr lang="en-US" b="1" dirty="0"/>
        </a:p>
      </dgm:t>
    </dgm:pt>
    <dgm:pt modelId="{4D80D455-F405-42E0-BBF2-FBBB5451545E}" type="parTrans" cxnId="{1AAB2CC4-0DCC-47F3-A0B4-9D63929E5229}">
      <dgm:prSet/>
      <dgm:spPr/>
      <dgm:t>
        <a:bodyPr/>
        <a:lstStyle/>
        <a:p>
          <a:endParaRPr lang="en-US"/>
        </a:p>
      </dgm:t>
    </dgm:pt>
    <dgm:pt modelId="{597C84B9-0559-4017-B4E7-A9DF4C03ADDE}" type="sibTrans" cxnId="{1AAB2CC4-0DCC-47F3-A0B4-9D63929E5229}">
      <dgm:prSet/>
      <dgm:spPr/>
      <dgm:t>
        <a:bodyPr/>
        <a:lstStyle/>
        <a:p>
          <a:endParaRPr lang="en-US"/>
        </a:p>
      </dgm:t>
    </dgm:pt>
    <dgm:pt modelId="{046772A0-825B-4619-96BD-381DA4CBE1F3}">
      <dgm:prSet phldrT="[Text]"/>
      <dgm:spPr/>
      <dgm:t>
        <a:bodyPr/>
        <a:lstStyle/>
        <a:p>
          <a:r>
            <a:rPr lang="ka-GE" dirty="0" smtClean="0"/>
            <a:t>მედიაცია</a:t>
          </a:r>
          <a:endParaRPr lang="en-US" dirty="0"/>
        </a:p>
      </dgm:t>
    </dgm:pt>
    <dgm:pt modelId="{9FD12BA6-A7DF-4E80-AA84-14622C2000DB}" type="parTrans" cxnId="{446C5179-F26B-42A8-B214-08CB0D8FF707}">
      <dgm:prSet/>
      <dgm:spPr/>
      <dgm:t>
        <a:bodyPr/>
        <a:lstStyle/>
        <a:p>
          <a:endParaRPr lang="en-US"/>
        </a:p>
      </dgm:t>
    </dgm:pt>
    <dgm:pt modelId="{9BC2D6DC-5C01-4698-B65A-79C4B189B6C0}" type="sibTrans" cxnId="{446C5179-F26B-42A8-B214-08CB0D8FF707}">
      <dgm:prSet/>
      <dgm:spPr/>
      <dgm:t>
        <a:bodyPr/>
        <a:lstStyle/>
        <a:p>
          <a:endParaRPr lang="en-US"/>
        </a:p>
      </dgm:t>
    </dgm:pt>
    <dgm:pt modelId="{22967D4F-20F9-49A0-AC45-D068111C9D3C}">
      <dgm:prSet phldrT="[Text]" custT="1"/>
      <dgm:spPr/>
      <dgm:t>
        <a:bodyPr/>
        <a:lstStyle/>
        <a:p>
          <a:r>
            <a:rPr lang="ka-GE" sz="2000" dirty="0" smtClean="0"/>
            <a:t>დამსაქმებლები</a:t>
          </a:r>
        </a:p>
        <a:p>
          <a:r>
            <a:rPr lang="ka-GE" sz="1200" dirty="0" smtClean="0"/>
            <a:t>2  შემთხვევა</a:t>
          </a:r>
        </a:p>
        <a:p>
          <a:r>
            <a:rPr lang="ka-GE" sz="1200" b="1" dirty="0" smtClean="0"/>
            <a:t>საქართველოს ფოსტა-2014, </a:t>
          </a:r>
          <a:r>
            <a:rPr lang="en-US" sz="1200" b="1" dirty="0" err="1" smtClean="0"/>
            <a:t>Saligni</a:t>
          </a:r>
          <a:r>
            <a:rPr lang="en-US" sz="1200" b="1" dirty="0" smtClean="0"/>
            <a:t> </a:t>
          </a:r>
          <a:r>
            <a:rPr lang="en-US" sz="1200" b="1" dirty="0" err="1" smtClean="0"/>
            <a:t>impregilo</a:t>
          </a:r>
          <a:r>
            <a:rPr lang="en-US" sz="1200" b="1" dirty="0" smtClean="0"/>
            <a:t>- </a:t>
          </a:r>
          <a:r>
            <a:rPr lang="ka-GE" sz="1200" b="1" dirty="0" smtClean="0"/>
            <a:t>„ნენსკრა</a:t>
          </a:r>
          <a:r>
            <a:rPr lang="en-US" sz="1200" b="1" dirty="0" smtClean="0"/>
            <a:t>  </a:t>
          </a:r>
          <a:r>
            <a:rPr lang="ka-GE" sz="1200" b="1" dirty="0" smtClean="0"/>
            <a:t>ჰესი“-</a:t>
          </a:r>
          <a:r>
            <a:rPr lang="ka-GE" sz="1200" b="1" dirty="0" smtClean="0"/>
            <a:t>2017,</a:t>
          </a:r>
          <a:endParaRPr lang="en-US" sz="1200" dirty="0"/>
        </a:p>
      </dgm:t>
    </dgm:pt>
    <dgm:pt modelId="{B022888F-061E-4822-8A67-30A4A2CDE836}" type="parTrans" cxnId="{EBAF7EC4-E94C-4FC7-A713-284C62D90B3B}">
      <dgm:prSet/>
      <dgm:spPr/>
      <dgm:t>
        <a:bodyPr/>
        <a:lstStyle/>
        <a:p>
          <a:endParaRPr lang="en-US"/>
        </a:p>
      </dgm:t>
    </dgm:pt>
    <dgm:pt modelId="{D4568C27-940E-4937-B434-EC21D700A2BC}" type="sibTrans" cxnId="{EBAF7EC4-E94C-4FC7-A713-284C62D90B3B}">
      <dgm:prSet/>
      <dgm:spPr/>
      <dgm:t>
        <a:bodyPr/>
        <a:lstStyle/>
        <a:p>
          <a:endParaRPr lang="en-US"/>
        </a:p>
      </dgm:t>
    </dgm:pt>
    <dgm:pt modelId="{7F77816C-7030-40F2-BDBD-0932C4C35D47}">
      <dgm:prSet phldrT="[Text]"/>
      <dgm:spPr/>
      <dgm:t>
        <a:bodyPr/>
        <a:lstStyle/>
        <a:p>
          <a:r>
            <a:rPr lang="ka-GE" dirty="0" smtClean="0"/>
            <a:t>დასაქმებულები</a:t>
          </a:r>
        </a:p>
        <a:p>
          <a:r>
            <a:rPr lang="ka-GE" dirty="0" smtClean="0"/>
            <a:t>25 შემთხვევა</a:t>
          </a:r>
          <a:endParaRPr lang="en-US" dirty="0"/>
        </a:p>
      </dgm:t>
    </dgm:pt>
    <dgm:pt modelId="{ABECC5B7-438B-42F4-9E0D-0714C6D9C373}" type="parTrans" cxnId="{420D0916-836C-4572-94F3-224A23A6BF10}">
      <dgm:prSet/>
      <dgm:spPr/>
      <dgm:t>
        <a:bodyPr/>
        <a:lstStyle/>
        <a:p>
          <a:endParaRPr lang="en-US"/>
        </a:p>
      </dgm:t>
    </dgm:pt>
    <dgm:pt modelId="{D50AC32A-1B4E-4F98-AE06-19DF6204B19E}" type="sibTrans" cxnId="{420D0916-836C-4572-94F3-224A23A6BF10}">
      <dgm:prSet/>
      <dgm:spPr/>
      <dgm:t>
        <a:bodyPr/>
        <a:lstStyle/>
        <a:p>
          <a:endParaRPr lang="en-US"/>
        </a:p>
      </dgm:t>
    </dgm:pt>
    <dgm:pt modelId="{3E516F88-5488-43EE-941E-5C40F1EFA36C}" type="pres">
      <dgm:prSet presAssocID="{BF86DBB8-E460-47CF-98EF-B071D805125C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E2473BE-0FF3-4D54-95A5-E74DD54D5ACB}" type="pres">
      <dgm:prSet presAssocID="{0F326DDC-1A12-4863-9D30-F7B571CDCD9D}" presName="singleCycle" presStyleCnt="0"/>
      <dgm:spPr/>
    </dgm:pt>
    <dgm:pt modelId="{E1A18A9A-4124-451C-BC22-715CF788683F}" type="pres">
      <dgm:prSet presAssocID="{0F326DDC-1A12-4863-9D30-F7B571CDCD9D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C38697FF-5CF2-42C1-83A8-04CC1F0B951A}" type="pres">
      <dgm:prSet presAssocID="{9FD12BA6-A7DF-4E80-AA84-14622C2000DB}" presName="Name56" presStyleLbl="parChTrans1D2" presStyleIdx="0" presStyleCnt="3"/>
      <dgm:spPr/>
      <dgm:t>
        <a:bodyPr/>
        <a:lstStyle/>
        <a:p>
          <a:endParaRPr lang="en-US"/>
        </a:p>
      </dgm:t>
    </dgm:pt>
    <dgm:pt modelId="{F0AB8B74-3026-43E1-AC25-557777396F66}" type="pres">
      <dgm:prSet presAssocID="{046772A0-825B-4619-96BD-381DA4CBE1F3}" presName="text0" presStyleLbl="node1" presStyleIdx="1" presStyleCnt="4" custScaleX="196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D5BD1F-AD1E-4384-A0B7-0D0D55931290}" type="pres">
      <dgm:prSet presAssocID="{B022888F-061E-4822-8A67-30A4A2CDE836}" presName="Name56" presStyleLbl="parChTrans1D2" presStyleIdx="1" presStyleCnt="3"/>
      <dgm:spPr/>
      <dgm:t>
        <a:bodyPr/>
        <a:lstStyle/>
        <a:p>
          <a:endParaRPr lang="en-US"/>
        </a:p>
      </dgm:t>
    </dgm:pt>
    <dgm:pt modelId="{CEC38DD3-DC5C-4828-9B35-22183314C372}" type="pres">
      <dgm:prSet presAssocID="{22967D4F-20F9-49A0-AC45-D068111C9D3C}" presName="text0" presStyleLbl="node1" presStyleIdx="2" presStyleCnt="4" custScaleX="284474" custRadScaleRad="147000" custRadScaleInc="-121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34FDED-DB47-407B-B2EE-6076A25D4F42}" type="pres">
      <dgm:prSet presAssocID="{ABECC5B7-438B-42F4-9E0D-0714C6D9C373}" presName="Name56" presStyleLbl="parChTrans1D2" presStyleIdx="2" presStyleCnt="3"/>
      <dgm:spPr/>
      <dgm:t>
        <a:bodyPr/>
        <a:lstStyle/>
        <a:p>
          <a:endParaRPr lang="en-US"/>
        </a:p>
      </dgm:t>
    </dgm:pt>
    <dgm:pt modelId="{BE5112DE-8235-4E2D-806F-3DCABE860192}" type="pres">
      <dgm:prSet presAssocID="{7F77816C-7030-40F2-BDBD-0932C4C35D47}" presName="text0" presStyleLbl="node1" presStyleIdx="3" presStyleCnt="4" custScaleX="2639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0D0916-836C-4572-94F3-224A23A6BF10}" srcId="{0F326DDC-1A12-4863-9D30-F7B571CDCD9D}" destId="{7F77816C-7030-40F2-BDBD-0932C4C35D47}" srcOrd="2" destOrd="0" parTransId="{ABECC5B7-438B-42F4-9E0D-0714C6D9C373}" sibTransId="{D50AC32A-1B4E-4F98-AE06-19DF6204B19E}"/>
    <dgm:cxn modelId="{FE67111F-FF2F-4946-9A89-930FB2B4BB46}" type="presOf" srcId="{0F326DDC-1A12-4863-9D30-F7B571CDCD9D}" destId="{E1A18A9A-4124-451C-BC22-715CF788683F}" srcOrd="0" destOrd="0" presId="urn:microsoft.com/office/officeart/2008/layout/RadialCluster"/>
    <dgm:cxn modelId="{EBAF7EC4-E94C-4FC7-A713-284C62D90B3B}" srcId="{0F326DDC-1A12-4863-9D30-F7B571CDCD9D}" destId="{22967D4F-20F9-49A0-AC45-D068111C9D3C}" srcOrd="1" destOrd="0" parTransId="{B022888F-061E-4822-8A67-30A4A2CDE836}" sibTransId="{D4568C27-940E-4937-B434-EC21D700A2BC}"/>
    <dgm:cxn modelId="{9FF72BFC-0BC1-4D1B-ACF2-26A9714A0CDF}" type="presOf" srcId="{7F77816C-7030-40F2-BDBD-0932C4C35D47}" destId="{BE5112DE-8235-4E2D-806F-3DCABE860192}" srcOrd="0" destOrd="0" presId="urn:microsoft.com/office/officeart/2008/layout/RadialCluster"/>
    <dgm:cxn modelId="{49E516C4-BD7B-4633-8BA7-FA90EBD61CCF}" type="presOf" srcId="{B022888F-061E-4822-8A67-30A4A2CDE836}" destId="{E9D5BD1F-AD1E-4384-A0B7-0D0D55931290}" srcOrd="0" destOrd="0" presId="urn:microsoft.com/office/officeart/2008/layout/RadialCluster"/>
    <dgm:cxn modelId="{B4AAAF59-6F69-4B7C-A8AF-5EEB56DDB6AC}" type="presOf" srcId="{046772A0-825B-4619-96BD-381DA4CBE1F3}" destId="{F0AB8B74-3026-43E1-AC25-557777396F66}" srcOrd="0" destOrd="0" presId="urn:microsoft.com/office/officeart/2008/layout/RadialCluster"/>
    <dgm:cxn modelId="{50FE09AA-37EE-4286-B4BA-6750B1F153FF}" type="presOf" srcId="{BF86DBB8-E460-47CF-98EF-B071D805125C}" destId="{3E516F88-5488-43EE-941E-5C40F1EFA36C}" srcOrd="0" destOrd="0" presId="urn:microsoft.com/office/officeart/2008/layout/RadialCluster"/>
    <dgm:cxn modelId="{446C5179-F26B-42A8-B214-08CB0D8FF707}" srcId="{0F326DDC-1A12-4863-9D30-F7B571CDCD9D}" destId="{046772A0-825B-4619-96BD-381DA4CBE1F3}" srcOrd="0" destOrd="0" parTransId="{9FD12BA6-A7DF-4E80-AA84-14622C2000DB}" sibTransId="{9BC2D6DC-5C01-4698-B65A-79C4B189B6C0}"/>
    <dgm:cxn modelId="{1AAB2CC4-0DCC-47F3-A0B4-9D63929E5229}" srcId="{BF86DBB8-E460-47CF-98EF-B071D805125C}" destId="{0F326DDC-1A12-4863-9D30-F7B571CDCD9D}" srcOrd="0" destOrd="0" parTransId="{4D80D455-F405-42E0-BBF2-FBBB5451545E}" sibTransId="{597C84B9-0559-4017-B4E7-A9DF4C03ADDE}"/>
    <dgm:cxn modelId="{DCD6223C-080A-4F26-ACF5-7FE96F6FB0F4}" type="presOf" srcId="{22967D4F-20F9-49A0-AC45-D068111C9D3C}" destId="{CEC38DD3-DC5C-4828-9B35-22183314C372}" srcOrd="0" destOrd="0" presId="urn:microsoft.com/office/officeart/2008/layout/RadialCluster"/>
    <dgm:cxn modelId="{37F7B10C-3819-41B2-8DA4-A3099D209E1B}" type="presOf" srcId="{9FD12BA6-A7DF-4E80-AA84-14622C2000DB}" destId="{C38697FF-5CF2-42C1-83A8-04CC1F0B951A}" srcOrd="0" destOrd="0" presId="urn:microsoft.com/office/officeart/2008/layout/RadialCluster"/>
    <dgm:cxn modelId="{D01CEE31-97E7-4300-A7EB-039B8B0EBAE5}" type="presOf" srcId="{ABECC5B7-438B-42F4-9E0D-0714C6D9C373}" destId="{B034FDED-DB47-407B-B2EE-6076A25D4F42}" srcOrd="0" destOrd="0" presId="urn:microsoft.com/office/officeart/2008/layout/RadialCluster"/>
    <dgm:cxn modelId="{C9A5E149-9EBE-4B4D-8C8F-F8DE73B972EC}" type="presParOf" srcId="{3E516F88-5488-43EE-941E-5C40F1EFA36C}" destId="{CE2473BE-0FF3-4D54-95A5-E74DD54D5ACB}" srcOrd="0" destOrd="0" presId="urn:microsoft.com/office/officeart/2008/layout/RadialCluster"/>
    <dgm:cxn modelId="{E6AA92DA-F384-4DCD-9A54-0815BF36D933}" type="presParOf" srcId="{CE2473BE-0FF3-4D54-95A5-E74DD54D5ACB}" destId="{E1A18A9A-4124-451C-BC22-715CF788683F}" srcOrd="0" destOrd="0" presId="urn:microsoft.com/office/officeart/2008/layout/RadialCluster"/>
    <dgm:cxn modelId="{E36990CC-7824-49B4-B26D-9B9C2AE6DFDD}" type="presParOf" srcId="{CE2473BE-0FF3-4D54-95A5-E74DD54D5ACB}" destId="{C38697FF-5CF2-42C1-83A8-04CC1F0B951A}" srcOrd="1" destOrd="0" presId="urn:microsoft.com/office/officeart/2008/layout/RadialCluster"/>
    <dgm:cxn modelId="{A2BE495E-9548-4FE5-A14B-614A3AF2EDE1}" type="presParOf" srcId="{CE2473BE-0FF3-4D54-95A5-E74DD54D5ACB}" destId="{F0AB8B74-3026-43E1-AC25-557777396F66}" srcOrd="2" destOrd="0" presId="urn:microsoft.com/office/officeart/2008/layout/RadialCluster"/>
    <dgm:cxn modelId="{4A618286-97B5-458C-9E9E-8CBA2EF6BBC1}" type="presParOf" srcId="{CE2473BE-0FF3-4D54-95A5-E74DD54D5ACB}" destId="{E9D5BD1F-AD1E-4384-A0B7-0D0D55931290}" srcOrd="3" destOrd="0" presId="urn:microsoft.com/office/officeart/2008/layout/RadialCluster"/>
    <dgm:cxn modelId="{46DF316B-CA42-4256-BBC9-9AA5048E244F}" type="presParOf" srcId="{CE2473BE-0FF3-4D54-95A5-E74DD54D5ACB}" destId="{CEC38DD3-DC5C-4828-9B35-22183314C372}" srcOrd="4" destOrd="0" presId="urn:microsoft.com/office/officeart/2008/layout/RadialCluster"/>
    <dgm:cxn modelId="{5CDA63E3-0DE1-4F26-9425-8BA39F1650AA}" type="presParOf" srcId="{CE2473BE-0FF3-4D54-95A5-E74DD54D5ACB}" destId="{B034FDED-DB47-407B-B2EE-6076A25D4F42}" srcOrd="5" destOrd="0" presId="urn:microsoft.com/office/officeart/2008/layout/RadialCluster"/>
    <dgm:cxn modelId="{8A3A1205-F281-469C-922C-A0E3225B947E}" type="presParOf" srcId="{CE2473BE-0FF3-4D54-95A5-E74DD54D5ACB}" destId="{BE5112DE-8235-4E2D-806F-3DCABE860192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BADEF7C-AFED-4C49-8699-AD114B2A0568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0416562-4805-4A31-9F4B-0F447EE8A05B}">
      <dgm:prSet phldrT="[Text]"/>
      <dgm:spPr/>
      <dgm:t>
        <a:bodyPr/>
        <a:lstStyle/>
        <a:p>
          <a:r>
            <a:rPr lang="ka-GE" dirty="0" smtClean="0"/>
            <a:t>15- გადაწყდა დადებითად</a:t>
          </a:r>
          <a:endParaRPr lang="en-US" dirty="0"/>
        </a:p>
      </dgm:t>
    </dgm:pt>
    <dgm:pt modelId="{D956025E-913C-40C0-BB5C-6E076C432C81}" type="parTrans" cxnId="{E840DA4B-F01B-46D3-887D-917873489480}">
      <dgm:prSet/>
      <dgm:spPr/>
      <dgm:t>
        <a:bodyPr/>
        <a:lstStyle/>
        <a:p>
          <a:endParaRPr lang="en-US"/>
        </a:p>
      </dgm:t>
    </dgm:pt>
    <dgm:pt modelId="{0E312CF2-2DED-4CB0-B915-5C82EC9B4588}" type="sibTrans" cxnId="{E840DA4B-F01B-46D3-887D-917873489480}">
      <dgm:prSet/>
      <dgm:spPr/>
      <dgm:t>
        <a:bodyPr/>
        <a:lstStyle/>
        <a:p>
          <a:endParaRPr lang="en-US"/>
        </a:p>
      </dgm:t>
    </dgm:pt>
    <dgm:pt modelId="{C61E9CEA-2380-421E-AA9E-BB88608A20CC}">
      <dgm:prSet phldrT="[Text]"/>
      <dgm:spPr/>
      <dgm:t>
        <a:bodyPr/>
        <a:lstStyle/>
        <a:p>
          <a:r>
            <a:rPr lang="ka-GE" dirty="0" smtClean="0"/>
            <a:t>2- შრომითი დავა არ დადასტურდა</a:t>
          </a:r>
          <a:endParaRPr lang="en-US" dirty="0"/>
        </a:p>
      </dgm:t>
    </dgm:pt>
    <dgm:pt modelId="{C4CB9249-209D-40FB-97A9-F96C3E90A9E4}" type="parTrans" cxnId="{15CEAA2C-20A9-4B0D-BCA8-DA347BEE68E1}">
      <dgm:prSet/>
      <dgm:spPr/>
      <dgm:t>
        <a:bodyPr/>
        <a:lstStyle/>
        <a:p>
          <a:endParaRPr lang="en-US"/>
        </a:p>
      </dgm:t>
    </dgm:pt>
    <dgm:pt modelId="{3B22FEC4-0315-4BB2-95B8-EC99BEB8A42E}" type="sibTrans" cxnId="{15CEAA2C-20A9-4B0D-BCA8-DA347BEE68E1}">
      <dgm:prSet/>
      <dgm:spPr/>
      <dgm:t>
        <a:bodyPr/>
        <a:lstStyle/>
        <a:p>
          <a:endParaRPr lang="en-US"/>
        </a:p>
      </dgm:t>
    </dgm:pt>
    <dgm:pt modelId="{16D65CD7-4AB0-4E26-B983-E730170EA979}">
      <dgm:prSet phldrT="[Text]"/>
      <dgm:spPr/>
      <dgm:t>
        <a:bodyPr/>
        <a:lstStyle/>
        <a:p>
          <a:r>
            <a:rPr lang="ka-GE" dirty="0" smtClean="0"/>
            <a:t>1 - ნაწილობრივი შეთანხმება</a:t>
          </a:r>
          <a:endParaRPr lang="en-US" dirty="0"/>
        </a:p>
      </dgm:t>
    </dgm:pt>
    <dgm:pt modelId="{B27F0009-6680-4DF0-8856-BA1D278316C8}" type="parTrans" cxnId="{04EF3CBD-6CC7-447F-BD1A-82720C6F4219}">
      <dgm:prSet/>
      <dgm:spPr/>
      <dgm:t>
        <a:bodyPr/>
        <a:lstStyle/>
        <a:p>
          <a:endParaRPr lang="en-US"/>
        </a:p>
      </dgm:t>
    </dgm:pt>
    <dgm:pt modelId="{0B1D2834-93D7-48B2-A907-883C33869813}" type="sibTrans" cxnId="{04EF3CBD-6CC7-447F-BD1A-82720C6F4219}">
      <dgm:prSet/>
      <dgm:spPr/>
      <dgm:t>
        <a:bodyPr/>
        <a:lstStyle/>
        <a:p>
          <a:endParaRPr lang="en-US"/>
        </a:p>
      </dgm:t>
    </dgm:pt>
    <dgm:pt modelId="{6792A956-FEF3-43B3-A729-58AD117D8D72}">
      <dgm:prSet phldrT="[Text]"/>
      <dgm:spPr/>
      <dgm:t>
        <a:bodyPr/>
        <a:lstStyle/>
        <a:p>
          <a:r>
            <a:rPr lang="ka-GE" dirty="0" smtClean="0"/>
            <a:t>9- მხარეები ვერ შეთანხმდნენ</a:t>
          </a:r>
          <a:endParaRPr lang="en-US" dirty="0"/>
        </a:p>
      </dgm:t>
    </dgm:pt>
    <dgm:pt modelId="{DF8223E4-9E7E-418C-BD6C-41278595059E}" type="parTrans" cxnId="{034A73B7-B14B-4AB1-B9CA-877962FB2D21}">
      <dgm:prSet/>
      <dgm:spPr/>
      <dgm:t>
        <a:bodyPr/>
        <a:lstStyle/>
        <a:p>
          <a:endParaRPr lang="en-US"/>
        </a:p>
      </dgm:t>
    </dgm:pt>
    <dgm:pt modelId="{BB745EBA-CF03-445E-840B-BA882E61B935}" type="sibTrans" cxnId="{034A73B7-B14B-4AB1-B9CA-877962FB2D21}">
      <dgm:prSet/>
      <dgm:spPr/>
      <dgm:t>
        <a:bodyPr/>
        <a:lstStyle/>
        <a:p>
          <a:endParaRPr lang="en-US"/>
        </a:p>
      </dgm:t>
    </dgm:pt>
    <dgm:pt modelId="{5F659AFD-2B88-425A-B9C1-4A998B919DB6}" type="pres">
      <dgm:prSet presAssocID="{BBADEF7C-AFED-4C49-8699-AD114B2A056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A4C1AF-4A83-40C7-A258-4C8A99B186B3}" type="pres">
      <dgm:prSet presAssocID="{BBADEF7C-AFED-4C49-8699-AD114B2A0568}" presName="axisShape" presStyleLbl="bgShp" presStyleIdx="0" presStyleCnt="1"/>
      <dgm:spPr/>
    </dgm:pt>
    <dgm:pt modelId="{981516D4-6455-43F7-82AE-0F0230E55D2C}" type="pres">
      <dgm:prSet presAssocID="{BBADEF7C-AFED-4C49-8699-AD114B2A0568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D3D375-ED19-420F-926C-69C33965D634}" type="pres">
      <dgm:prSet presAssocID="{BBADEF7C-AFED-4C49-8699-AD114B2A0568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8B52E9-510B-49B9-8ABA-AA96FC68864D}" type="pres">
      <dgm:prSet presAssocID="{BBADEF7C-AFED-4C49-8699-AD114B2A0568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37DA8-16C1-4EF6-A465-FEDB3D8B56F4}" type="pres">
      <dgm:prSet presAssocID="{BBADEF7C-AFED-4C49-8699-AD114B2A0568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40DA4B-F01B-46D3-887D-917873489480}" srcId="{BBADEF7C-AFED-4C49-8699-AD114B2A0568}" destId="{B0416562-4805-4A31-9F4B-0F447EE8A05B}" srcOrd="0" destOrd="0" parTransId="{D956025E-913C-40C0-BB5C-6E076C432C81}" sibTransId="{0E312CF2-2DED-4CB0-B915-5C82EC9B4588}"/>
    <dgm:cxn modelId="{15CEAA2C-20A9-4B0D-BCA8-DA347BEE68E1}" srcId="{BBADEF7C-AFED-4C49-8699-AD114B2A0568}" destId="{C61E9CEA-2380-421E-AA9E-BB88608A20CC}" srcOrd="1" destOrd="0" parTransId="{C4CB9249-209D-40FB-97A9-F96C3E90A9E4}" sibTransId="{3B22FEC4-0315-4BB2-95B8-EC99BEB8A42E}"/>
    <dgm:cxn modelId="{E854887D-B975-4411-9BA0-6D89568D20D7}" type="presOf" srcId="{BBADEF7C-AFED-4C49-8699-AD114B2A0568}" destId="{5F659AFD-2B88-425A-B9C1-4A998B919DB6}" srcOrd="0" destOrd="0" presId="urn:microsoft.com/office/officeart/2005/8/layout/matrix2"/>
    <dgm:cxn modelId="{034A73B7-B14B-4AB1-B9CA-877962FB2D21}" srcId="{BBADEF7C-AFED-4C49-8699-AD114B2A0568}" destId="{6792A956-FEF3-43B3-A729-58AD117D8D72}" srcOrd="3" destOrd="0" parTransId="{DF8223E4-9E7E-418C-BD6C-41278595059E}" sibTransId="{BB745EBA-CF03-445E-840B-BA882E61B935}"/>
    <dgm:cxn modelId="{383723D8-44F0-4E95-8EAD-F4EFA463F5EF}" type="presOf" srcId="{C61E9CEA-2380-421E-AA9E-BB88608A20CC}" destId="{02D3D375-ED19-420F-926C-69C33965D634}" srcOrd="0" destOrd="0" presId="urn:microsoft.com/office/officeart/2005/8/layout/matrix2"/>
    <dgm:cxn modelId="{7E957788-822F-4291-8DEE-C1B5D7AFC028}" type="presOf" srcId="{6792A956-FEF3-43B3-A729-58AD117D8D72}" destId="{17237DA8-16C1-4EF6-A465-FEDB3D8B56F4}" srcOrd="0" destOrd="0" presId="urn:microsoft.com/office/officeart/2005/8/layout/matrix2"/>
    <dgm:cxn modelId="{5CE799BC-2D26-4C0C-B5EB-0EC2A2482E25}" type="presOf" srcId="{B0416562-4805-4A31-9F4B-0F447EE8A05B}" destId="{981516D4-6455-43F7-82AE-0F0230E55D2C}" srcOrd="0" destOrd="0" presId="urn:microsoft.com/office/officeart/2005/8/layout/matrix2"/>
    <dgm:cxn modelId="{3EEB169D-F5AA-4DB8-B6B5-B71DE41FFB4E}" type="presOf" srcId="{16D65CD7-4AB0-4E26-B983-E730170EA979}" destId="{948B52E9-510B-49B9-8ABA-AA96FC68864D}" srcOrd="0" destOrd="0" presId="urn:microsoft.com/office/officeart/2005/8/layout/matrix2"/>
    <dgm:cxn modelId="{04EF3CBD-6CC7-447F-BD1A-82720C6F4219}" srcId="{BBADEF7C-AFED-4C49-8699-AD114B2A0568}" destId="{16D65CD7-4AB0-4E26-B983-E730170EA979}" srcOrd="2" destOrd="0" parTransId="{B27F0009-6680-4DF0-8856-BA1D278316C8}" sibTransId="{0B1D2834-93D7-48B2-A907-883C33869813}"/>
    <dgm:cxn modelId="{34D42E42-206A-410C-8D28-D0D6CC0FBFEB}" type="presParOf" srcId="{5F659AFD-2B88-425A-B9C1-4A998B919DB6}" destId="{6AA4C1AF-4A83-40C7-A258-4C8A99B186B3}" srcOrd="0" destOrd="0" presId="urn:microsoft.com/office/officeart/2005/8/layout/matrix2"/>
    <dgm:cxn modelId="{1A6697D5-DB08-4F1C-95AD-52A336F6E656}" type="presParOf" srcId="{5F659AFD-2B88-425A-B9C1-4A998B919DB6}" destId="{981516D4-6455-43F7-82AE-0F0230E55D2C}" srcOrd="1" destOrd="0" presId="urn:microsoft.com/office/officeart/2005/8/layout/matrix2"/>
    <dgm:cxn modelId="{3BD0283A-4790-419D-B9B4-FCADFF65BD36}" type="presParOf" srcId="{5F659AFD-2B88-425A-B9C1-4A998B919DB6}" destId="{02D3D375-ED19-420F-926C-69C33965D634}" srcOrd="2" destOrd="0" presId="urn:microsoft.com/office/officeart/2005/8/layout/matrix2"/>
    <dgm:cxn modelId="{CE1CE6AD-2473-48D4-82D8-8F2EAA56BB0E}" type="presParOf" srcId="{5F659AFD-2B88-425A-B9C1-4A998B919DB6}" destId="{948B52E9-510B-49B9-8ABA-AA96FC68864D}" srcOrd="3" destOrd="0" presId="urn:microsoft.com/office/officeart/2005/8/layout/matrix2"/>
    <dgm:cxn modelId="{727DD567-8002-444E-825B-172268AF19D3}" type="presParOf" srcId="{5F659AFD-2B88-425A-B9C1-4A998B919DB6}" destId="{17237DA8-16C1-4EF6-A465-FEDB3D8B56F4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53134-B379-4626-8A58-A3055D03C903}">
      <dsp:nvSpPr>
        <dsp:cNvPr id="0" name=""/>
        <dsp:cNvSpPr/>
      </dsp:nvSpPr>
      <dsp:spPr>
        <a:xfrm rot="5400000">
          <a:off x="4089308" y="-1393556"/>
          <a:ext cx="1355526" cy="448665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altLang="ru-RU" sz="3500" b="1" kern="1200" dirty="0" smtClean="0"/>
            <a:t>8 შემთხვევა </a:t>
          </a:r>
          <a:endParaRPr lang="en-US" sz="3500" kern="1200" dirty="0"/>
        </a:p>
      </dsp:txBody>
      <dsp:txXfrm rot="-5400000">
        <a:off x="2523744" y="238179"/>
        <a:ext cx="4420485" cy="1223184"/>
      </dsp:txXfrm>
    </dsp:sp>
    <dsp:sp modelId="{D0F09747-3142-477F-90BB-38C1DD075248}">
      <dsp:nvSpPr>
        <dsp:cNvPr id="0" name=""/>
        <dsp:cNvSpPr/>
      </dsp:nvSpPr>
      <dsp:spPr>
        <a:xfrm>
          <a:off x="0" y="2567"/>
          <a:ext cx="2523744" cy="16944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altLang="ru-RU" sz="2500" b="1" kern="1200" dirty="0" smtClean="0"/>
            <a:t>გაფიცვა </a:t>
          </a:r>
          <a:endParaRPr lang="en-US" sz="2500" kern="1200" dirty="0"/>
        </a:p>
      </dsp:txBody>
      <dsp:txXfrm>
        <a:off x="82714" y="85281"/>
        <a:ext cx="2358316" cy="1528980"/>
      </dsp:txXfrm>
    </dsp:sp>
    <dsp:sp modelId="{6FB3BD8A-01A8-4AB1-BE03-FA485A38BAB6}">
      <dsp:nvSpPr>
        <dsp:cNvPr id="0" name=""/>
        <dsp:cNvSpPr/>
      </dsp:nvSpPr>
      <dsp:spPr>
        <a:xfrm rot="5400000">
          <a:off x="4089308" y="385571"/>
          <a:ext cx="1355526" cy="448665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3500" b="1" kern="1200" dirty="0" smtClean="0"/>
            <a:t>ადგილი არ ჰქონდა</a:t>
          </a:r>
          <a:endParaRPr lang="en-US" sz="3500" kern="1200" dirty="0"/>
        </a:p>
      </dsp:txBody>
      <dsp:txXfrm rot="-5400000">
        <a:off x="2523744" y="2017307"/>
        <a:ext cx="4420485" cy="1223184"/>
      </dsp:txXfrm>
    </dsp:sp>
    <dsp:sp modelId="{547F6396-C5F9-4AAB-8EEC-D85899DF770D}">
      <dsp:nvSpPr>
        <dsp:cNvPr id="0" name=""/>
        <dsp:cNvSpPr/>
      </dsp:nvSpPr>
      <dsp:spPr>
        <a:xfrm>
          <a:off x="0" y="1781695"/>
          <a:ext cx="2523744" cy="16944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altLang="ru-RU" sz="2500" b="1" kern="1200" dirty="0" smtClean="0"/>
            <a:t>ლოკაუტი   </a:t>
          </a:r>
          <a:endParaRPr lang="en-US" sz="2500" kern="1200" dirty="0"/>
        </a:p>
      </dsp:txBody>
      <dsp:txXfrm>
        <a:off x="82714" y="1864409"/>
        <a:ext cx="2358316" cy="1528980"/>
      </dsp:txXfrm>
    </dsp:sp>
    <dsp:sp modelId="{09E549EA-90C8-457A-889A-87F137BBFDFD}">
      <dsp:nvSpPr>
        <dsp:cNvPr id="0" name=""/>
        <dsp:cNvSpPr/>
      </dsp:nvSpPr>
      <dsp:spPr>
        <a:xfrm rot="5400000">
          <a:off x="4089308" y="2164700"/>
          <a:ext cx="1355526" cy="448665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3500" b="1" kern="1200" dirty="0" smtClean="0"/>
            <a:t>ადგილი არ ჰქონდა</a:t>
          </a:r>
          <a:endParaRPr lang="en-US" sz="3500" kern="1200" dirty="0"/>
        </a:p>
      </dsp:txBody>
      <dsp:txXfrm rot="-5400000">
        <a:off x="2523744" y="3796436"/>
        <a:ext cx="4420485" cy="1223184"/>
      </dsp:txXfrm>
    </dsp:sp>
    <dsp:sp modelId="{041A2D5A-9783-481C-BD36-5DFA3F8EAD14}">
      <dsp:nvSpPr>
        <dsp:cNvPr id="0" name=""/>
        <dsp:cNvSpPr/>
      </dsp:nvSpPr>
      <dsp:spPr>
        <a:xfrm>
          <a:off x="0" y="3560824"/>
          <a:ext cx="2523744" cy="16944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altLang="ru-RU" sz="2500" b="1" kern="1200" dirty="0" smtClean="0"/>
            <a:t>საბოტაჟი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ru-RU" sz="2500" b="1" kern="1200" dirty="0" smtClean="0"/>
            <a:t>პ</a:t>
          </a:r>
          <a:r>
            <a:rPr lang="ka-GE" altLang="ru-RU" sz="2500" b="1" kern="1200" dirty="0" smtClean="0"/>
            <a:t>იკეტირება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altLang="ru-RU" sz="2500" b="1" kern="1200" dirty="0" smtClean="0"/>
            <a:t>ბოიკოტი</a:t>
          </a:r>
          <a:endParaRPr lang="en-US" sz="2500" kern="1200" dirty="0"/>
        </a:p>
      </dsp:txBody>
      <dsp:txXfrm>
        <a:off x="82714" y="3643538"/>
        <a:ext cx="2358316" cy="15289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3158BF-BA26-4E46-A42D-E1CCC2BE58BE}">
      <dsp:nvSpPr>
        <dsp:cNvPr id="0" name=""/>
        <dsp:cNvSpPr/>
      </dsp:nvSpPr>
      <dsp:spPr>
        <a:xfrm>
          <a:off x="0" y="76202"/>
          <a:ext cx="8153400" cy="101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5 შემთხვევაში  შეტყობინება  გაფიცვის შესახებ არ განხორციელებულა /</a:t>
          </a:r>
          <a:r>
            <a:rPr lang="ka-GE" sz="2400" b="1" kern="1200" dirty="0" smtClean="0"/>
            <a:t>დაირღვა პროცედურული ნორმები</a:t>
          </a:r>
          <a:endParaRPr lang="en-US" sz="2400" b="1" kern="1200" dirty="0"/>
        </a:p>
      </dsp:txBody>
      <dsp:txXfrm>
        <a:off x="49347" y="125549"/>
        <a:ext cx="8054706" cy="912185"/>
      </dsp:txXfrm>
    </dsp:sp>
    <dsp:sp modelId="{2624EE92-57C6-4917-A64A-BF25B2430A41}">
      <dsp:nvSpPr>
        <dsp:cNvPr id="0" name=""/>
        <dsp:cNvSpPr/>
      </dsp:nvSpPr>
      <dsp:spPr>
        <a:xfrm>
          <a:off x="0" y="1087082"/>
          <a:ext cx="8153400" cy="1564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900" kern="1200" dirty="0" smtClean="0"/>
            <a:t>„RMG Gold“/“RMG Copper“; ტყიბული საქნახშირი („ჯი-აი-ჯი“ ჯგუფი); შპს „ჩინეთის რკინიგზის 23-ე ბიურო“, რუსთავის აზოტი, საქართველოს რკინიგზა-2017)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900" kern="1200" dirty="0" smtClean="0"/>
            <a:t> დავის შესახებ სამინისტროსთვის ცნობილი გახდა მედიის საშუალებით და სამინისტრო მოგვიანებით ჩაერთო პროცესში;</a:t>
          </a:r>
          <a:endParaRPr lang="en-US" sz="1900" kern="1200" dirty="0"/>
        </a:p>
      </dsp:txBody>
      <dsp:txXfrm>
        <a:off x="0" y="1087082"/>
        <a:ext cx="8153400" cy="1564920"/>
      </dsp:txXfrm>
    </dsp:sp>
    <dsp:sp modelId="{A0FA93F5-DA20-427C-978B-4B3B7E14C17E}">
      <dsp:nvSpPr>
        <dsp:cNvPr id="0" name=""/>
        <dsp:cNvSpPr/>
      </dsp:nvSpPr>
      <dsp:spPr>
        <a:xfrm>
          <a:off x="0" y="2652002"/>
          <a:ext cx="8153400" cy="10108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3 შემთხვევაში  დაცული იყო კანონის მოთხოვნა გაფიცვის უფლების წარმოშობასთან </a:t>
          </a:r>
          <a:endParaRPr lang="en-US" sz="2400" kern="1200" dirty="0"/>
        </a:p>
      </dsp:txBody>
      <dsp:txXfrm>
        <a:off x="49347" y="2701349"/>
        <a:ext cx="8054706" cy="912185"/>
      </dsp:txXfrm>
    </dsp:sp>
    <dsp:sp modelId="{80503348-A635-4D2D-97B1-242D6ADE6533}">
      <dsp:nvSpPr>
        <dsp:cNvPr id="0" name=""/>
        <dsp:cNvSpPr/>
      </dsp:nvSpPr>
      <dsp:spPr>
        <a:xfrm>
          <a:off x="0" y="3662882"/>
          <a:ext cx="8153400" cy="1747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900" kern="1200" dirty="0" smtClean="0"/>
            <a:t>სს „საქართველოს რკინიგზა“2014; სს კორპორაცია ფოთის საზღვაო ნავსადგური „APM TERMINALS POTI“; სს „მინა“)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a-GE" sz="1900" kern="1200" dirty="0" smtClean="0"/>
            <a:t>დავის მოსაგვარებლად მოთხოვნილი იყო მედიატორი.</a:t>
          </a:r>
          <a:endParaRPr lang="en-US" sz="1900" kern="1200" dirty="0"/>
        </a:p>
      </dsp:txBody>
      <dsp:txXfrm>
        <a:off x="0" y="3662882"/>
        <a:ext cx="8153400" cy="17473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591DAF-1648-4878-990B-60F82D1F2504}">
      <dsp:nvSpPr>
        <dsp:cNvPr id="0" name=""/>
        <dsp:cNvSpPr/>
      </dsp:nvSpPr>
      <dsp:spPr>
        <a:xfrm>
          <a:off x="6585851" y="3302599"/>
          <a:ext cx="91440" cy="6145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1457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03064A-E7FB-4D63-B8D5-55760FD90826}">
      <dsp:nvSpPr>
        <dsp:cNvPr id="0" name=""/>
        <dsp:cNvSpPr/>
      </dsp:nvSpPr>
      <dsp:spPr>
        <a:xfrm>
          <a:off x="4611650" y="1346169"/>
          <a:ext cx="2019920" cy="614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815"/>
              </a:lnTo>
              <a:lnTo>
                <a:pt x="2019920" y="418815"/>
              </a:lnTo>
              <a:lnTo>
                <a:pt x="2019920" y="61457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9DEA04-40FB-485D-B690-0CF99532E6FF}">
      <dsp:nvSpPr>
        <dsp:cNvPr id="0" name=""/>
        <dsp:cNvSpPr/>
      </dsp:nvSpPr>
      <dsp:spPr>
        <a:xfrm>
          <a:off x="2591730" y="3302599"/>
          <a:ext cx="1291372" cy="614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815"/>
              </a:lnTo>
              <a:lnTo>
                <a:pt x="1291372" y="418815"/>
              </a:lnTo>
              <a:lnTo>
                <a:pt x="1291372" y="61457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48E12E-4618-46E0-8895-3EF0FCE12393}">
      <dsp:nvSpPr>
        <dsp:cNvPr id="0" name=""/>
        <dsp:cNvSpPr/>
      </dsp:nvSpPr>
      <dsp:spPr>
        <a:xfrm>
          <a:off x="1134633" y="3302599"/>
          <a:ext cx="1457096" cy="614575"/>
        </a:xfrm>
        <a:custGeom>
          <a:avLst/>
          <a:gdLst/>
          <a:ahLst/>
          <a:cxnLst/>
          <a:rect l="0" t="0" r="0" b="0"/>
          <a:pathLst>
            <a:path>
              <a:moveTo>
                <a:pt x="1457096" y="0"/>
              </a:moveTo>
              <a:lnTo>
                <a:pt x="1457096" y="418815"/>
              </a:lnTo>
              <a:lnTo>
                <a:pt x="0" y="418815"/>
              </a:lnTo>
              <a:lnTo>
                <a:pt x="0" y="61457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66A29D-6B20-43B0-B16B-62091D160AF2}">
      <dsp:nvSpPr>
        <dsp:cNvPr id="0" name=""/>
        <dsp:cNvSpPr/>
      </dsp:nvSpPr>
      <dsp:spPr>
        <a:xfrm>
          <a:off x="2591730" y="1346169"/>
          <a:ext cx="2019920" cy="614575"/>
        </a:xfrm>
        <a:custGeom>
          <a:avLst/>
          <a:gdLst/>
          <a:ahLst/>
          <a:cxnLst/>
          <a:rect l="0" t="0" r="0" b="0"/>
          <a:pathLst>
            <a:path>
              <a:moveTo>
                <a:pt x="2019920" y="0"/>
              </a:moveTo>
              <a:lnTo>
                <a:pt x="2019920" y="418815"/>
              </a:lnTo>
              <a:lnTo>
                <a:pt x="0" y="418815"/>
              </a:lnTo>
              <a:lnTo>
                <a:pt x="0" y="61457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632E1D-F3D9-4833-B2E0-3E18C2B5F5DA}">
      <dsp:nvSpPr>
        <dsp:cNvPr id="0" name=""/>
        <dsp:cNvSpPr/>
      </dsp:nvSpPr>
      <dsp:spPr>
        <a:xfrm>
          <a:off x="3555073" y="4316"/>
          <a:ext cx="2113154" cy="1341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B5EE53-B75B-4B3B-9628-DA8DB5096111}">
      <dsp:nvSpPr>
        <dsp:cNvPr id="0" name=""/>
        <dsp:cNvSpPr/>
      </dsp:nvSpPr>
      <dsp:spPr>
        <a:xfrm>
          <a:off x="3789868" y="227371"/>
          <a:ext cx="2113154" cy="1341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/>
            <a:t>გაფიცვა</a:t>
          </a:r>
          <a:endParaRPr lang="en-US" sz="2400" b="1" kern="1200" dirty="0"/>
        </a:p>
      </dsp:txBody>
      <dsp:txXfrm>
        <a:off x="3829170" y="266673"/>
        <a:ext cx="2034550" cy="1263249"/>
      </dsp:txXfrm>
    </dsp:sp>
    <dsp:sp modelId="{5C70A0A2-73A6-4D05-84CB-DD4D595DD8DA}">
      <dsp:nvSpPr>
        <dsp:cNvPr id="0" name=""/>
        <dsp:cNvSpPr/>
      </dsp:nvSpPr>
      <dsp:spPr>
        <a:xfrm>
          <a:off x="1535152" y="1960745"/>
          <a:ext cx="2113154" cy="1341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C6CFE3-66E4-441A-9AFE-AD2C10051F36}">
      <dsp:nvSpPr>
        <dsp:cNvPr id="0" name=""/>
        <dsp:cNvSpPr/>
      </dsp:nvSpPr>
      <dsp:spPr>
        <a:xfrm>
          <a:off x="1769947" y="2183800"/>
          <a:ext cx="2113154" cy="1341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პროფესიული კავშირების გაერთიანება</a:t>
          </a:r>
          <a:endParaRPr lang="en-US" sz="1600" b="1" kern="1200" dirty="0"/>
        </a:p>
      </dsp:txBody>
      <dsp:txXfrm>
        <a:off x="1809249" y="2223102"/>
        <a:ext cx="2034550" cy="1263249"/>
      </dsp:txXfrm>
    </dsp:sp>
    <dsp:sp modelId="{A55669EE-7586-4669-BB60-02504FDC4908}">
      <dsp:nvSpPr>
        <dsp:cNvPr id="0" name=""/>
        <dsp:cNvSpPr/>
      </dsp:nvSpPr>
      <dsp:spPr>
        <a:xfrm>
          <a:off x="78056" y="3917174"/>
          <a:ext cx="2113154" cy="1341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83E34-A78E-47D0-A70D-3A48FBB7A7BF}">
      <dsp:nvSpPr>
        <dsp:cNvPr id="0" name=""/>
        <dsp:cNvSpPr/>
      </dsp:nvSpPr>
      <dsp:spPr>
        <a:xfrm>
          <a:off x="312851" y="4140230"/>
          <a:ext cx="2113154" cy="1341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kern="1200" dirty="0" smtClean="0"/>
            <a:t>6 შემთხვევა </a:t>
          </a:r>
          <a:endParaRPr lang="en-US" sz="2400" b="1" kern="1200" dirty="0"/>
        </a:p>
      </dsp:txBody>
      <dsp:txXfrm>
        <a:off x="352153" y="4179532"/>
        <a:ext cx="2034550" cy="1263249"/>
      </dsp:txXfrm>
    </dsp:sp>
    <dsp:sp modelId="{28C23D27-9D2E-4007-882F-699A758F3E9B}">
      <dsp:nvSpPr>
        <dsp:cNvPr id="0" name=""/>
        <dsp:cNvSpPr/>
      </dsp:nvSpPr>
      <dsp:spPr>
        <a:xfrm>
          <a:off x="2660800" y="3917174"/>
          <a:ext cx="2444603" cy="1341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E9E1DD-5C67-4699-894B-3F75AA829EA2}">
      <dsp:nvSpPr>
        <dsp:cNvPr id="0" name=""/>
        <dsp:cNvSpPr/>
      </dsp:nvSpPr>
      <dsp:spPr>
        <a:xfrm>
          <a:off x="2895595" y="4140230"/>
          <a:ext cx="2444603" cy="1341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900" kern="1200" dirty="0" smtClean="0"/>
            <a:t>„RMG Gold“/“RMG </a:t>
          </a:r>
          <a:r>
            <a:rPr lang="ka-GE" sz="900" kern="1200" dirty="0" smtClean="0"/>
            <a:t>Copper“</a:t>
          </a:r>
          <a:r>
            <a:rPr lang="en-US" sz="900" kern="1200" dirty="0" smtClean="0"/>
            <a:t>2014</a:t>
          </a:r>
          <a:r>
            <a:rPr lang="ka-GE" sz="900" kern="1200" dirty="0" smtClean="0"/>
            <a:t>; </a:t>
          </a:r>
          <a:r>
            <a:rPr lang="ka-GE" sz="900" kern="1200" dirty="0" smtClean="0"/>
            <a:t>სს „საქართველოს </a:t>
          </a:r>
          <a:r>
            <a:rPr lang="ka-GE" sz="900" kern="1200" dirty="0" smtClean="0"/>
            <a:t>რკინიგზა“</a:t>
          </a:r>
          <a:r>
            <a:rPr lang="en-US" sz="900" kern="1200" dirty="0" smtClean="0"/>
            <a:t>2014</a:t>
          </a:r>
          <a:r>
            <a:rPr lang="ka-GE" sz="900" kern="1200" dirty="0" smtClean="0"/>
            <a:t>; </a:t>
          </a:r>
          <a:r>
            <a:rPr lang="ka-GE" sz="900" kern="1200" dirty="0" smtClean="0"/>
            <a:t>სს კორპორაცია ფოთის საზღვაო ნავსადგური „APM TERMINALS POTI“ </a:t>
          </a:r>
          <a:r>
            <a:rPr lang="en-US" sz="900" kern="1200" dirty="0" smtClean="0"/>
            <a:t>-2015</a:t>
          </a:r>
          <a:r>
            <a:rPr lang="ka-GE" sz="900" kern="1200" dirty="0" smtClean="0"/>
            <a:t>(დამოუკიდებელი </a:t>
          </a:r>
          <a:r>
            <a:rPr lang="ka-GE" sz="900" kern="1200" dirty="0" smtClean="0"/>
            <a:t>პროფკავშირი); სს „</a:t>
          </a:r>
          <a:r>
            <a:rPr lang="ka-GE" sz="900" kern="1200" dirty="0" smtClean="0"/>
            <a:t>მინა“</a:t>
          </a:r>
          <a:r>
            <a:rPr lang="en-US" sz="900" kern="1200" dirty="0" smtClean="0"/>
            <a:t>2016</a:t>
          </a:r>
          <a:r>
            <a:rPr lang="ka-GE" sz="900" kern="1200" dirty="0" smtClean="0"/>
            <a:t>;,  </a:t>
          </a:r>
          <a:r>
            <a:rPr lang="ka-GE" sz="900" kern="1200" dirty="0" smtClean="0"/>
            <a:t>შპს „რუსთავის </a:t>
          </a:r>
          <a:r>
            <a:rPr lang="ka-GE" sz="900" kern="1200" dirty="0" smtClean="0"/>
            <a:t>აზოტი“</a:t>
          </a:r>
          <a:r>
            <a:rPr lang="en-US" sz="900" kern="1200" dirty="0" smtClean="0"/>
            <a:t>2017, </a:t>
          </a:r>
          <a:r>
            <a:rPr lang="ka-GE" sz="900" kern="1200" dirty="0" smtClean="0"/>
            <a:t>სს „საქართველოს რკინიგზა“</a:t>
          </a:r>
          <a:r>
            <a:rPr lang="en-US" sz="900" kern="1200" dirty="0" smtClean="0"/>
            <a:t>2017</a:t>
          </a:r>
          <a:endParaRPr lang="en-US" sz="900" kern="1200" dirty="0"/>
        </a:p>
      </dsp:txBody>
      <dsp:txXfrm>
        <a:off x="2934897" y="4179532"/>
        <a:ext cx="2365999" cy="1263249"/>
      </dsp:txXfrm>
    </dsp:sp>
    <dsp:sp modelId="{D7ADCAC7-CC43-4D2E-919B-5A84FBEEB2B5}">
      <dsp:nvSpPr>
        <dsp:cNvPr id="0" name=""/>
        <dsp:cNvSpPr/>
      </dsp:nvSpPr>
      <dsp:spPr>
        <a:xfrm>
          <a:off x="5574993" y="1960745"/>
          <a:ext cx="2113154" cy="1341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F7CCB8-71FB-4101-B029-2B58C0B1E7F2}">
      <dsp:nvSpPr>
        <dsp:cNvPr id="0" name=""/>
        <dsp:cNvSpPr/>
      </dsp:nvSpPr>
      <dsp:spPr>
        <a:xfrm>
          <a:off x="5809788" y="2183800"/>
          <a:ext cx="2113154" cy="1341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დამოუკიდებელად მუშაკთა მიერ</a:t>
          </a:r>
          <a:endParaRPr lang="en-US" sz="1600" b="1" kern="1200" dirty="0"/>
        </a:p>
      </dsp:txBody>
      <dsp:txXfrm>
        <a:off x="5849090" y="2223102"/>
        <a:ext cx="2034550" cy="1263249"/>
      </dsp:txXfrm>
    </dsp:sp>
    <dsp:sp modelId="{13A08119-705D-43BF-85C4-187719DF378A}">
      <dsp:nvSpPr>
        <dsp:cNvPr id="0" name=""/>
        <dsp:cNvSpPr/>
      </dsp:nvSpPr>
      <dsp:spPr>
        <a:xfrm>
          <a:off x="5574993" y="3917174"/>
          <a:ext cx="2113154" cy="1341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C7E2DC-68A4-4CA0-8616-5AF6D5644008}">
      <dsp:nvSpPr>
        <dsp:cNvPr id="0" name=""/>
        <dsp:cNvSpPr/>
      </dsp:nvSpPr>
      <dsp:spPr>
        <a:xfrm>
          <a:off x="5809788" y="4140230"/>
          <a:ext cx="2113154" cy="1341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>
              <a:solidFill>
                <a:schemeClr val="tx1"/>
              </a:solidFill>
            </a:rPr>
            <a:t>2   შემთხვევა -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>
              <a:solidFill>
                <a:schemeClr val="tx1"/>
              </a:solidFill>
            </a:rPr>
            <a:t> შპს „ჩინეთის რკინიგზის 23-ე </a:t>
          </a:r>
          <a:r>
            <a:rPr lang="ka-GE" sz="1200" kern="1200" dirty="0" smtClean="0">
              <a:solidFill>
                <a:schemeClr val="tx1"/>
              </a:solidFill>
            </a:rPr>
            <a:t>ბიურო“</a:t>
          </a:r>
          <a:r>
            <a:rPr lang="en-US" sz="1200" kern="1200" dirty="0" smtClean="0">
              <a:solidFill>
                <a:schemeClr val="tx1"/>
              </a:solidFill>
            </a:rPr>
            <a:t>2016</a:t>
          </a:r>
          <a:endParaRPr lang="ka-GE" sz="1200" kern="1200" dirty="0" smtClean="0">
            <a:solidFill>
              <a:schemeClr val="tx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>
              <a:solidFill>
                <a:schemeClr val="tx1"/>
              </a:solidFill>
            </a:rPr>
            <a:t>ტყიბული საქნახშირი („ჯი-აი-ჯი“ </a:t>
          </a:r>
          <a:r>
            <a:rPr lang="ka-GE" sz="1200" kern="1200" dirty="0" smtClean="0">
              <a:solidFill>
                <a:schemeClr val="tx1"/>
              </a:solidFill>
            </a:rPr>
            <a:t>ჯგუფი)</a:t>
          </a:r>
          <a:r>
            <a:rPr lang="en-US" sz="1200" kern="1200" dirty="0" smtClean="0">
              <a:solidFill>
                <a:schemeClr val="tx1"/>
              </a:solidFill>
            </a:rPr>
            <a:t>2016</a:t>
          </a:r>
          <a:endParaRPr lang="en-US" sz="1200" kern="1200" dirty="0">
            <a:solidFill>
              <a:schemeClr val="tx1"/>
            </a:solidFill>
          </a:endParaRPr>
        </a:p>
      </dsp:txBody>
      <dsp:txXfrm>
        <a:off x="5849090" y="4179532"/>
        <a:ext cx="2034550" cy="12632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78F7E-88D1-4769-905A-B441C7CF19BF}">
      <dsp:nvSpPr>
        <dsp:cNvPr id="0" name=""/>
        <dsp:cNvSpPr/>
      </dsp:nvSpPr>
      <dsp:spPr>
        <a:xfrm rot="5400000">
          <a:off x="-193434" y="195393"/>
          <a:ext cx="1289564" cy="9026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6</a:t>
          </a:r>
          <a:endParaRPr lang="en-US" sz="2300" kern="1200" dirty="0"/>
        </a:p>
      </dsp:txBody>
      <dsp:txXfrm rot="-5400000">
        <a:off x="1" y="453307"/>
        <a:ext cx="902695" cy="386869"/>
      </dsp:txXfrm>
    </dsp:sp>
    <dsp:sp modelId="{9E1C4C06-5F91-4A5F-97CF-9442B0C837C3}">
      <dsp:nvSpPr>
        <dsp:cNvPr id="0" name=""/>
        <dsp:cNvSpPr/>
      </dsp:nvSpPr>
      <dsp:spPr>
        <a:xfrm rot="5400000">
          <a:off x="3613639" y="-2708984"/>
          <a:ext cx="838217" cy="62601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მხარეებს შორის შედგა შეთანხმება</a:t>
          </a:r>
          <a:endParaRPr lang="en-US" sz="1400" kern="1200" dirty="0"/>
        </a:p>
      </dsp:txBody>
      <dsp:txXfrm rot="-5400000">
        <a:off x="902696" y="42877"/>
        <a:ext cx="6219186" cy="756381"/>
      </dsp:txXfrm>
    </dsp:sp>
    <dsp:sp modelId="{D656956D-F04F-4351-ABB6-E3EAFC8CAD91}">
      <dsp:nvSpPr>
        <dsp:cNvPr id="0" name=""/>
        <dsp:cNvSpPr/>
      </dsp:nvSpPr>
      <dsp:spPr>
        <a:xfrm rot="5400000">
          <a:off x="-193434" y="1286171"/>
          <a:ext cx="1289564" cy="9026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2</a:t>
          </a:r>
          <a:endParaRPr lang="en-US" sz="2300" kern="1200" dirty="0"/>
        </a:p>
      </dsp:txBody>
      <dsp:txXfrm rot="-5400000">
        <a:off x="1" y="1544085"/>
        <a:ext cx="902695" cy="386869"/>
      </dsp:txXfrm>
    </dsp:sp>
    <dsp:sp modelId="{27AA5B9E-04EA-4013-8DC5-CADD9FBFEF11}">
      <dsp:nvSpPr>
        <dsp:cNvPr id="0" name=""/>
        <dsp:cNvSpPr/>
      </dsp:nvSpPr>
      <dsp:spPr>
        <a:xfrm rot="5400000">
          <a:off x="3613639" y="-1618207"/>
          <a:ext cx="838217" cy="62601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ვერ შეთანხმდნენ  მხარეები</a:t>
          </a:r>
          <a:endParaRPr lang="en-US" sz="1400" kern="1200" dirty="0"/>
        </a:p>
      </dsp:txBody>
      <dsp:txXfrm rot="-5400000">
        <a:off x="902696" y="1133654"/>
        <a:ext cx="6219186" cy="756381"/>
      </dsp:txXfrm>
    </dsp:sp>
    <dsp:sp modelId="{30402400-3F25-4681-B582-FCF17633E6C8}">
      <dsp:nvSpPr>
        <dsp:cNvPr id="0" name=""/>
        <dsp:cNvSpPr/>
      </dsp:nvSpPr>
      <dsp:spPr>
        <a:xfrm rot="5400000">
          <a:off x="-193434" y="2376948"/>
          <a:ext cx="1289564" cy="90269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300" kern="1200" dirty="0" smtClean="0"/>
            <a:t>-</a:t>
          </a:r>
          <a:endParaRPr lang="en-US" sz="2300" kern="1200" dirty="0"/>
        </a:p>
      </dsp:txBody>
      <dsp:txXfrm rot="-5400000">
        <a:off x="1" y="2634862"/>
        <a:ext cx="902695" cy="386869"/>
      </dsp:txXfrm>
    </dsp:sp>
    <dsp:sp modelId="{9A53CBC6-E9CD-4042-8EA3-00B27E75DE54}">
      <dsp:nvSpPr>
        <dsp:cNvPr id="0" name=""/>
        <dsp:cNvSpPr/>
      </dsp:nvSpPr>
      <dsp:spPr>
        <a:xfrm rot="5400000">
          <a:off x="3613639" y="-527429"/>
          <a:ext cx="838217" cy="626010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400" kern="1200" dirty="0" smtClean="0"/>
            <a:t>8 შემთხვევიდან მომდევნო წლებში მედიატორის ჩართვის მოთხოვნით სამინისტროს განმეორებით მომართეს </a:t>
          </a:r>
          <a:r>
            <a:rPr lang="en-US" sz="1400" b="1" kern="1200" dirty="0" smtClean="0"/>
            <a:t>2</a:t>
          </a:r>
          <a:r>
            <a:rPr lang="ka-GE" sz="1400" b="1" kern="1200" dirty="0" smtClean="0"/>
            <a:t>  </a:t>
          </a:r>
          <a:r>
            <a:rPr lang="ka-GE" sz="1400" b="1" kern="1200" dirty="0" smtClean="0"/>
            <a:t>შემთხვევაში </a:t>
          </a:r>
          <a:r>
            <a:rPr lang="ka-GE" sz="1400" kern="1200" dirty="0" smtClean="0"/>
            <a:t>(„RMG Gold“/“RMG Copper“; სს „საქართველოს რკინიგზა“- (2 მედიაცია)</a:t>
          </a:r>
          <a:endParaRPr lang="en-US" sz="1400" kern="1200" dirty="0"/>
        </a:p>
      </dsp:txBody>
      <dsp:txXfrm rot="-5400000">
        <a:off x="902696" y="2224432"/>
        <a:ext cx="6219186" cy="7563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A18A9A-4124-451C-BC22-715CF788683F}">
      <dsp:nvSpPr>
        <dsp:cNvPr id="0" name=""/>
        <dsp:cNvSpPr/>
      </dsp:nvSpPr>
      <dsp:spPr>
        <a:xfrm>
          <a:off x="2316074" y="2566494"/>
          <a:ext cx="1654968" cy="16549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900" b="1" kern="1200" dirty="0" smtClean="0"/>
            <a:t>27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900" b="1" kern="1200" dirty="0" smtClean="0"/>
            <a:t>მედიაციის მოთხოვნის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900" b="1" kern="1200" dirty="0" smtClean="0"/>
            <a:t>ინიციატივა </a:t>
          </a:r>
          <a:endParaRPr lang="en-US" sz="1900" b="1" kern="1200" dirty="0"/>
        </a:p>
      </dsp:txBody>
      <dsp:txXfrm>
        <a:off x="2396863" y="2647283"/>
        <a:ext cx="1493390" cy="1493390"/>
      </dsp:txXfrm>
    </dsp:sp>
    <dsp:sp modelId="{C38697FF-5CF2-42C1-83A8-04CC1F0B951A}">
      <dsp:nvSpPr>
        <dsp:cNvPr id="0" name=""/>
        <dsp:cNvSpPr/>
      </dsp:nvSpPr>
      <dsp:spPr>
        <a:xfrm rot="16200000">
          <a:off x="2563112" y="1986048"/>
          <a:ext cx="116089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60891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AB8B74-3026-43E1-AC25-557777396F66}">
      <dsp:nvSpPr>
        <dsp:cNvPr id="0" name=""/>
        <dsp:cNvSpPr/>
      </dsp:nvSpPr>
      <dsp:spPr>
        <a:xfrm>
          <a:off x="2054860" y="296773"/>
          <a:ext cx="2177396" cy="1108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300" kern="1200" dirty="0" smtClean="0"/>
            <a:t>მედიაცია</a:t>
          </a:r>
          <a:endParaRPr lang="en-US" sz="3300" kern="1200" dirty="0"/>
        </a:p>
      </dsp:txBody>
      <dsp:txXfrm>
        <a:off x="2108989" y="350902"/>
        <a:ext cx="2069138" cy="1000570"/>
      </dsp:txXfrm>
    </dsp:sp>
    <dsp:sp modelId="{E9D5BD1F-AD1E-4384-A0B7-0D0D55931290}">
      <dsp:nvSpPr>
        <dsp:cNvPr id="0" name=""/>
        <dsp:cNvSpPr/>
      </dsp:nvSpPr>
      <dsp:spPr>
        <a:xfrm rot="1993218">
          <a:off x="3919463" y="4108796"/>
          <a:ext cx="63121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1216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38DD3-DC5C-4828-9B35-22183314C372}">
      <dsp:nvSpPr>
        <dsp:cNvPr id="0" name=""/>
        <dsp:cNvSpPr/>
      </dsp:nvSpPr>
      <dsp:spPr>
        <a:xfrm>
          <a:off x="3768514" y="4281705"/>
          <a:ext cx="3154330" cy="1108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დამსაქმებლები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2  შემთხვევა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b="1" kern="1200" dirty="0" smtClean="0"/>
            <a:t>საქართველოს ფოსტა-2014, </a:t>
          </a:r>
          <a:r>
            <a:rPr lang="en-US" sz="1200" b="1" kern="1200" dirty="0" err="1" smtClean="0"/>
            <a:t>Saligni</a:t>
          </a:r>
          <a:r>
            <a:rPr lang="en-US" sz="1200" b="1" kern="1200" dirty="0" smtClean="0"/>
            <a:t> </a:t>
          </a:r>
          <a:r>
            <a:rPr lang="en-US" sz="1200" b="1" kern="1200" dirty="0" err="1" smtClean="0"/>
            <a:t>impregilo</a:t>
          </a:r>
          <a:r>
            <a:rPr lang="en-US" sz="1200" b="1" kern="1200" dirty="0" smtClean="0"/>
            <a:t>- </a:t>
          </a:r>
          <a:r>
            <a:rPr lang="ka-GE" sz="1200" b="1" kern="1200" dirty="0" smtClean="0"/>
            <a:t>„ნენსკრა</a:t>
          </a:r>
          <a:r>
            <a:rPr lang="en-US" sz="1200" b="1" kern="1200" dirty="0" smtClean="0"/>
            <a:t>  </a:t>
          </a:r>
          <a:r>
            <a:rPr lang="ka-GE" sz="1200" b="1" kern="1200" dirty="0" smtClean="0"/>
            <a:t>ჰესი“-</a:t>
          </a:r>
          <a:r>
            <a:rPr lang="ka-GE" sz="1200" b="1" kern="1200" dirty="0" smtClean="0"/>
            <a:t>2017,</a:t>
          </a:r>
          <a:endParaRPr lang="en-US" sz="1200" kern="1200" dirty="0"/>
        </a:p>
      </dsp:txBody>
      <dsp:txXfrm>
        <a:off x="3822643" y="4335834"/>
        <a:ext cx="3046072" cy="1000570"/>
      </dsp:txXfrm>
    </dsp:sp>
    <dsp:sp modelId="{B034FDED-DB47-407B-B2EE-6076A25D4F42}">
      <dsp:nvSpPr>
        <dsp:cNvPr id="0" name=""/>
        <dsp:cNvSpPr/>
      </dsp:nvSpPr>
      <dsp:spPr>
        <a:xfrm rot="9000000">
          <a:off x="1869660" y="3991343"/>
          <a:ext cx="47846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8464" y="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5112DE-8235-4E2D-806F-3DCABE860192}">
      <dsp:nvSpPr>
        <dsp:cNvPr id="0" name=""/>
        <dsp:cNvSpPr/>
      </dsp:nvSpPr>
      <dsp:spPr>
        <a:xfrm>
          <a:off x="-522044" y="4110959"/>
          <a:ext cx="2926964" cy="1108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დასაქმებულები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25 შემთხვევა</a:t>
          </a:r>
          <a:endParaRPr lang="en-US" sz="2400" kern="1200" dirty="0"/>
        </a:p>
      </dsp:txBody>
      <dsp:txXfrm>
        <a:off x="-467915" y="4165088"/>
        <a:ext cx="2818706" cy="10005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A4C1AF-4A83-40C7-A258-4C8A99B186B3}">
      <dsp:nvSpPr>
        <dsp:cNvPr id="0" name=""/>
        <dsp:cNvSpPr/>
      </dsp:nvSpPr>
      <dsp:spPr>
        <a:xfrm>
          <a:off x="2019300" y="0"/>
          <a:ext cx="3200400" cy="32004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1516D4-6455-43F7-82AE-0F0230E55D2C}">
      <dsp:nvSpPr>
        <dsp:cNvPr id="0" name=""/>
        <dsp:cNvSpPr/>
      </dsp:nvSpPr>
      <dsp:spPr>
        <a:xfrm>
          <a:off x="2227326" y="208026"/>
          <a:ext cx="1280160" cy="1280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15- გადაწყდა დადებითად</a:t>
          </a:r>
          <a:endParaRPr lang="en-US" sz="1200" kern="1200" dirty="0"/>
        </a:p>
      </dsp:txBody>
      <dsp:txXfrm>
        <a:off x="2289818" y="270518"/>
        <a:ext cx="1155176" cy="1155176"/>
      </dsp:txXfrm>
    </dsp:sp>
    <dsp:sp modelId="{02D3D375-ED19-420F-926C-69C33965D634}">
      <dsp:nvSpPr>
        <dsp:cNvPr id="0" name=""/>
        <dsp:cNvSpPr/>
      </dsp:nvSpPr>
      <dsp:spPr>
        <a:xfrm>
          <a:off x="3731514" y="208026"/>
          <a:ext cx="1280160" cy="1280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2- შრომითი დავა არ დადასტურდა</a:t>
          </a:r>
          <a:endParaRPr lang="en-US" sz="1200" kern="1200" dirty="0"/>
        </a:p>
      </dsp:txBody>
      <dsp:txXfrm>
        <a:off x="3794006" y="270518"/>
        <a:ext cx="1155176" cy="1155176"/>
      </dsp:txXfrm>
    </dsp:sp>
    <dsp:sp modelId="{948B52E9-510B-49B9-8ABA-AA96FC68864D}">
      <dsp:nvSpPr>
        <dsp:cNvPr id="0" name=""/>
        <dsp:cNvSpPr/>
      </dsp:nvSpPr>
      <dsp:spPr>
        <a:xfrm>
          <a:off x="2227326" y="1712214"/>
          <a:ext cx="1280160" cy="1280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1 - ნაწილობრივი შეთანხმება</a:t>
          </a:r>
          <a:endParaRPr lang="en-US" sz="1200" kern="1200" dirty="0"/>
        </a:p>
      </dsp:txBody>
      <dsp:txXfrm>
        <a:off x="2289818" y="1774706"/>
        <a:ext cx="1155176" cy="1155176"/>
      </dsp:txXfrm>
    </dsp:sp>
    <dsp:sp modelId="{17237DA8-16C1-4EF6-A465-FEDB3D8B56F4}">
      <dsp:nvSpPr>
        <dsp:cNvPr id="0" name=""/>
        <dsp:cNvSpPr/>
      </dsp:nvSpPr>
      <dsp:spPr>
        <a:xfrm>
          <a:off x="3731514" y="1712214"/>
          <a:ext cx="1280160" cy="1280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200" kern="1200" dirty="0" smtClean="0"/>
            <a:t>9- მხარეები ვერ შეთანხმდნენ</a:t>
          </a:r>
          <a:endParaRPr lang="en-US" sz="1200" kern="1200" dirty="0"/>
        </a:p>
      </dsp:txBody>
      <dsp:txXfrm>
        <a:off x="3794006" y="1774706"/>
        <a:ext cx="1155176" cy="11551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E4D652-717B-4617-869C-B13573163F74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09A50C-E32F-4A31-99E1-30C495657185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153400" cy="2819400"/>
          </a:xfrm>
        </p:spPr>
        <p:txBody>
          <a:bodyPr/>
          <a:lstStyle/>
          <a:p>
            <a:pPr>
              <a:defRPr/>
            </a:pPr>
            <a:r>
              <a:rPr lang="ka-GE" dirty="0" smtClean="0"/>
              <a:t>გაფიცვა/მედიაცია</a:t>
            </a:r>
            <a:br>
              <a:rPr lang="ka-GE" dirty="0" smtClean="0"/>
            </a:br>
            <a:r>
              <a:rPr lang="ka-GE" dirty="0"/>
              <a:t> </a:t>
            </a:r>
            <a:r>
              <a:rPr lang="ka-GE" dirty="0" smtClean="0"/>
              <a:t>საქართველოში 2014-2017 წწ.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792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6511925" cy="762000"/>
          </a:xfrm>
        </p:spPr>
        <p:txBody>
          <a:bodyPr/>
          <a:lstStyle/>
          <a:p>
            <a:pPr>
              <a:defRPr/>
            </a:pPr>
            <a:r>
              <a:rPr lang="ka-GE" sz="3200" dirty="0" smtClean="0">
                <a:effectLst/>
              </a:rPr>
              <a:t>გაფიცვა  წლების მიხედვით </a:t>
            </a:r>
            <a:endParaRPr lang="en-US" sz="3200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3834634"/>
              </p:ext>
            </p:extLst>
          </p:nvPr>
        </p:nvGraphicFramePr>
        <p:xfrm>
          <a:off x="685800" y="1295400"/>
          <a:ext cx="70104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540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086600" cy="685800"/>
          </a:xfrm>
        </p:spPr>
        <p:txBody>
          <a:bodyPr/>
          <a:lstStyle/>
          <a:p>
            <a:pPr>
              <a:defRPr/>
            </a:pPr>
            <a:r>
              <a:rPr lang="ka-GE" sz="3600" dirty="0" smtClean="0"/>
              <a:t>გაფიცვის </a:t>
            </a:r>
            <a:r>
              <a:rPr lang="ka-GE" sz="3600" dirty="0"/>
              <a:t>ინიციატორები 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73854106"/>
              </p:ext>
            </p:extLst>
          </p:nvPr>
        </p:nvGraphicFramePr>
        <p:xfrm>
          <a:off x="533400" y="838200"/>
          <a:ext cx="8001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5135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1143000"/>
          </a:xfrm>
        </p:spPr>
        <p:txBody>
          <a:bodyPr/>
          <a:lstStyle/>
          <a:p>
            <a:pPr>
              <a:defRPr/>
            </a:pPr>
            <a:r>
              <a:rPr lang="ka-GE" sz="3200" dirty="0" smtClean="0"/>
              <a:t>სადავო შრომითი საკითხები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1143000" y="1219200"/>
          <a:ext cx="6400800" cy="3475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781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01000" cy="685800"/>
          </a:xfrm>
        </p:spPr>
        <p:txBody>
          <a:bodyPr/>
          <a:lstStyle/>
          <a:p>
            <a:pPr>
              <a:defRPr/>
            </a:pPr>
            <a:r>
              <a:rPr lang="ka-GE" sz="2400" dirty="0" smtClean="0"/>
              <a:t>გაფიცვის პროცესში  ჩართული მედიაციის შედეგი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89364217"/>
              </p:ext>
            </p:extLst>
          </p:nvPr>
        </p:nvGraphicFramePr>
        <p:xfrm>
          <a:off x="533400" y="1981200"/>
          <a:ext cx="7162800" cy="3475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6532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62000"/>
            <a:ext cx="5029200" cy="1143000"/>
          </a:xfrm>
        </p:spPr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ka-GE" dirty="0" smtClean="0"/>
              <a:t>მედიაცია</a:t>
            </a:r>
            <a:endParaRPr lang="en-US" dirty="0"/>
          </a:p>
        </p:txBody>
      </p:sp>
      <p:pic>
        <p:nvPicPr>
          <p:cNvPr id="29699" name="Picture 7" descr="C:\Users\ejgerenaia\Desktop\Medi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049463"/>
            <a:ext cx="2438400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968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85800" y="609600"/>
          <a:ext cx="7620000" cy="4922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46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96362169"/>
              </p:ext>
            </p:extLst>
          </p:nvPr>
        </p:nvGraphicFramePr>
        <p:xfrm>
          <a:off x="1143000" y="731838"/>
          <a:ext cx="6400800" cy="5516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8173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76200"/>
            <a:ext cx="6858000" cy="657225"/>
          </a:xfrm>
        </p:spPr>
        <p:txBody>
          <a:bodyPr/>
          <a:lstStyle/>
          <a:p>
            <a:pPr>
              <a:defRPr/>
            </a:pPr>
            <a:r>
              <a:rPr lang="ka-GE" sz="2800" dirty="0" smtClean="0">
                <a:effectLst/>
              </a:rPr>
              <a:t>მედიაციის რაოდენობა და შედეგები</a:t>
            </a:r>
            <a:endParaRPr lang="en-US" sz="28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990600" y="685800"/>
          <a:ext cx="72390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609600" y="3886200"/>
            <a:ext cx="8382000" cy="2819400"/>
          </a:xfrm>
          <a:prstGeom prst="rect">
            <a:avLst/>
          </a:prstGeom>
          <a:effectLst/>
        </p:spPr>
        <p:txBody>
          <a:bodyPr/>
          <a:lstStyle>
            <a:lvl1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2pPr>
            <a:lvl3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3pPr>
            <a:lvl4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4pPr>
            <a:lvl5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Font typeface="Georgia" pitchFamily="18" charset="0"/>
              <a:buNone/>
              <a:defRPr/>
            </a:pPr>
            <a:r>
              <a:rPr lang="ka-GE" sz="2000" dirty="0" smtClean="0">
                <a:effectLst/>
              </a:rPr>
              <a:t>დავას მედიატორის მოთხოვნის გარეშე ადგილი ჰქონდა 2 შემთხვევაში 2017 წელს (რუსთავის აზოტი, საქართველოს რკინიგზა)</a:t>
            </a:r>
          </a:p>
          <a:p>
            <a:pPr>
              <a:defRPr/>
            </a:pPr>
            <a:endParaRPr lang="ka-GE" sz="2000" dirty="0">
              <a:effectLst/>
            </a:endParaRPr>
          </a:p>
          <a:p>
            <a:pPr marL="0" indent="0" algn="l">
              <a:buFont typeface="Georgia" pitchFamily="18" charset="0"/>
              <a:buNone/>
              <a:defRPr/>
            </a:pPr>
            <a:r>
              <a:rPr lang="ka-GE" sz="2000" dirty="0">
                <a:effectLst/>
              </a:rPr>
              <a:t>განმეორებითი მედიაციის შესახებ მომართვა- 4 </a:t>
            </a:r>
            <a:r>
              <a:rPr lang="ka-GE" sz="2000" dirty="0" smtClean="0">
                <a:effectLst/>
              </a:rPr>
              <a:t> შემთხვევა </a:t>
            </a:r>
            <a:r>
              <a:rPr lang="ka-GE" sz="2000" dirty="0">
                <a:effectLst/>
              </a:rPr>
              <a:t>(შპს „RMG Gold“/“სს RMG Copper“; სს „საქართველოს რკინიგზა“; შპს „საქართველოს ფოსტა“; შპს „ჯორჯიან მანგანეზი“(ზესტაფონი</a:t>
            </a:r>
            <a:r>
              <a:rPr lang="ka-GE" sz="2000" dirty="0" smtClean="0">
                <a:effectLst/>
              </a:rPr>
              <a:t>))</a:t>
            </a:r>
          </a:p>
          <a:p>
            <a:pPr marL="0" indent="0" algn="l">
              <a:buFont typeface="Georgia" pitchFamily="18" charset="0"/>
              <a:buNone/>
              <a:defRPr/>
            </a:pPr>
            <a:endParaRPr lang="ka-GE" sz="2000" dirty="0" smtClean="0">
              <a:effectLst/>
            </a:endParaRPr>
          </a:p>
          <a:p>
            <a:pPr marL="0" indent="0" algn="l">
              <a:buFont typeface="Georgia" pitchFamily="18" charset="0"/>
              <a:buNone/>
              <a:defRPr/>
            </a:pPr>
            <a:r>
              <a:rPr lang="ka-GE" sz="2000" dirty="0" smtClean="0">
                <a:solidFill>
                  <a:srgbClr val="002060"/>
                </a:solidFill>
                <a:effectLst/>
              </a:rPr>
              <a:t>მედიაციის მეშვეობით  მოსალოდნელი </a:t>
            </a:r>
            <a:r>
              <a:rPr lang="ka-GE" sz="2000" u="sng" dirty="0" smtClean="0">
                <a:solidFill>
                  <a:srgbClr val="002060"/>
                </a:solidFill>
                <a:effectLst/>
              </a:rPr>
              <a:t>გაფიცვის  16 შემთხვევა </a:t>
            </a:r>
            <a:r>
              <a:rPr lang="ka-GE" sz="2000" dirty="0" smtClean="0">
                <a:solidFill>
                  <a:srgbClr val="002060"/>
                </a:solidFill>
                <a:effectLst/>
              </a:rPr>
              <a:t>იქნა თავიდან აცილებული. </a:t>
            </a:r>
          </a:p>
          <a:p>
            <a:pPr marL="0" indent="0" algn="l">
              <a:buFont typeface="Georgia" pitchFamily="18" charset="0"/>
              <a:buNone/>
              <a:defRPr/>
            </a:pPr>
            <a:endParaRPr lang="ka-GE" sz="2000" dirty="0">
              <a:effectLst/>
            </a:endParaRPr>
          </a:p>
          <a:p>
            <a:pPr marL="0" indent="0" algn="l">
              <a:buFont typeface="Georgia" pitchFamily="18" charset="0"/>
              <a:buNone/>
              <a:defRPr/>
            </a:pPr>
            <a:endParaRPr lang="en-US" sz="2000" dirty="0">
              <a:effectLst/>
            </a:endParaRPr>
          </a:p>
          <a:p>
            <a:pPr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57376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511925" cy="533400"/>
          </a:xfrm>
        </p:spPr>
        <p:txBody>
          <a:bodyPr/>
          <a:lstStyle/>
          <a:p>
            <a:pPr>
              <a:defRPr/>
            </a:pPr>
            <a:r>
              <a:rPr lang="ka-GE" sz="2000" dirty="0" smtClean="0">
                <a:effectLst/>
              </a:rPr>
              <a:t>მედიაციის მოთხოვნისას სადაო საკითხები 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70129661"/>
              </p:ext>
            </p:extLst>
          </p:nvPr>
        </p:nvGraphicFramePr>
        <p:xfrm>
          <a:off x="990600" y="1143000"/>
          <a:ext cx="7391400" cy="5532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435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391400" cy="1143000"/>
          </a:xfrm>
        </p:spPr>
        <p:txBody>
          <a:bodyPr/>
          <a:lstStyle/>
          <a:p>
            <a:pPr>
              <a:defRPr/>
            </a:pPr>
            <a:r>
              <a:rPr lang="ka-GE" sz="3200" dirty="0" smtClean="0"/>
              <a:t>მედიაცია დარგობრივ ჭრილში</a:t>
            </a:r>
            <a:br>
              <a:rPr lang="ka-GE" sz="3200" dirty="0" smtClean="0"/>
            </a:br>
            <a:r>
              <a:rPr lang="ka-GE" sz="3200" dirty="0" smtClean="0"/>
              <a:t> 2014-2017 წწ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219200" y="1143000"/>
          <a:ext cx="68580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931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6511925" cy="1143000"/>
          </a:xfrm>
        </p:spPr>
        <p:txBody>
          <a:bodyPr/>
          <a:lstStyle/>
          <a:p>
            <a:pPr marL="0" indent="0">
              <a:buFont typeface="Georgia" pitchFamily="18" charset="0"/>
              <a:buNone/>
              <a:defRPr/>
            </a:pPr>
            <a:r>
              <a:rPr lang="ka-GE" dirty="0" smtClean="0"/>
              <a:t>გაფიცვის წინაპირობა: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1219200" y="1981200"/>
            <a:ext cx="6400800" cy="2667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ka-GE" altLang="en-US" smtClean="0"/>
              <a:t>დავის არსებობა</a:t>
            </a:r>
          </a:p>
          <a:p>
            <a:r>
              <a:rPr lang="ka-GE" altLang="en-US" smtClean="0"/>
              <a:t>შემათანხმებელი პროცედურების გამოყენება ორივე შემთხევავში (ინდ. და კოლექტიური დავის დროს).</a:t>
            </a:r>
          </a:p>
          <a:p>
            <a:r>
              <a:rPr lang="ka-GE" altLang="en-US" smtClean="0"/>
              <a:t>მედიაცია-  კოლექტიურ დავაზე</a:t>
            </a: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6242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6511925" cy="1143000"/>
          </a:xfrm>
        </p:spPr>
        <p:txBody>
          <a:bodyPr/>
          <a:lstStyle/>
          <a:p>
            <a:pPr>
              <a:defRPr/>
            </a:pPr>
            <a:r>
              <a:rPr lang="ka-GE" sz="2800" dirty="0" smtClean="0"/>
              <a:t>მედიაცია </a:t>
            </a:r>
            <a:r>
              <a:rPr lang="ka-GE" sz="2800" dirty="0">
                <a:effectLst/>
              </a:rPr>
              <a:t>რეგიონების მიხედვით</a:t>
            </a:r>
            <a:endParaRPr lang="en-US" sz="2800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609600" y="1295400"/>
          <a:ext cx="7315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9093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3000" y="-38100"/>
            <a:ext cx="6511925" cy="1143000"/>
          </a:xfrm>
        </p:spPr>
        <p:txBody>
          <a:bodyPr/>
          <a:lstStyle/>
          <a:p>
            <a:pPr>
              <a:defRPr/>
            </a:pPr>
            <a:r>
              <a:rPr lang="ka-GE" sz="2000" dirty="0" smtClean="0"/>
              <a:t>მედიაცია რეგიონების და კომპანიების მიხედვით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37246622"/>
              </p:ext>
            </p:extLst>
          </p:nvPr>
        </p:nvGraphicFramePr>
        <p:xfrm>
          <a:off x="457200" y="685800"/>
          <a:ext cx="8305800" cy="4102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300"/>
                <a:gridCol w="1384300"/>
                <a:gridCol w="1384300"/>
                <a:gridCol w="1384300"/>
                <a:gridCol w="1384300"/>
                <a:gridCol w="1384300"/>
              </a:tblGrid>
              <a:tr h="914422">
                <a:tc>
                  <a:txBody>
                    <a:bodyPr/>
                    <a:lstStyle/>
                    <a:p>
                      <a:r>
                        <a:rPr lang="ka-GE" sz="1800" dirty="0" smtClean="0"/>
                        <a:t>თბილისი</a:t>
                      </a:r>
                      <a:endParaRPr lang="en-US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800" dirty="0" smtClean="0">
                          <a:effectLst/>
                        </a:rPr>
                        <a:t>ქვემო ქართლი </a:t>
                      </a:r>
                      <a:endParaRPr lang="en-US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800" dirty="0" smtClean="0">
                          <a:effectLst/>
                        </a:rPr>
                        <a:t>შიდა ქართლი </a:t>
                      </a:r>
                      <a:endParaRPr lang="en-US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800" dirty="0" smtClean="0">
                          <a:effectLst/>
                        </a:rPr>
                        <a:t>იმერეთი</a:t>
                      </a:r>
                      <a:endParaRPr lang="en-US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800" dirty="0" smtClean="0">
                          <a:effectLst/>
                        </a:rPr>
                        <a:t>აჭარა</a:t>
                      </a:r>
                      <a:endParaRPr lang="en-US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800" dirty="0" smtClean="0">
                          <a:effectLst/>
                        </a:rPr>
                        <a:t>სამეგრელო-ზემო სვანეთი </a:t>
                      </a:r>
                      <a:endParaRPr lang="en-US" sz="1800" dirty="0"/>
                    </a:p>
                  </a:txBody>
                  <a:tcPr marT="45721" marB="45721"/>
                </a:tc>
              </a:tr>
              <a:tr h="3187678">
                <a:tc>
                  <a:txBody>
                    <a:bodyPr/>
                    <a:lstStyle/>
                    <a:p>
                      <a:r>
                        <a:rPr lang="ka-GE" sz="1200" dirty="0" smtClean="0">
                          <a:effectLst/>
                        </a:rPr>
                        <a:t>შპს „საქართველოს ფოსტა“; </a:t>
                      </a:r>
                    </a:p>
                    <a:p>
                      <a:r>
                        <a:rPr lang="ka-GE" sz="1200" dirty="0" smtClean="0">
                          <a:effectLst/>
                        </a:rPr>
                        <a:t>შპს „თბილისის </a:t>
                      </a:r>
                      <a:r>
                        <a:rPr kumimoji="0" lang="ka-G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სატრანსპორტო კომპანია“;  სს „საქართველოს რკინიგზა“; სსიპ საზოგადოებრივი მაუწყებელი; შპს დასაქმების სააგენტო „ეიჩ არი“; სს „თელასი“.</a:t>
                      </a:r>
                      <a:endParaRPr kumimoji="0"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200" dirty="0" smtClean="0">
                          <a:effectLst/>
                        </a:rPr>
                        <a:t>შპს „RMG Gold“/“სს RMG Copper“; შპს „რუსთავის აზოტი“;</a:t>
                      </a:r>
                      <a:endParaRPr lang="en-US" sz="12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200" dirty="0" smtClean="0">
                          <a:effectLst/>
                        </a:rPr>
                        <a:t>სს „მინა“;</a:t>
                      </a:r>
                    </a:p>
                    <a:p>
                      <a:r>
                        <a:rPr lang="ka-GE" sz="1200" dirty="0" smtClean="0">
                          <a:effectLst/>
                        </a:rPr>
                        <a:t> შპს „კარმენი</a:t>
                      </a:r>
                      <a:endParaRPr lang="en-US" sz="12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200" dirty="0" smtClean="0">
                          <a:effectLst/>
                        </a:rPr>
                        <a:t>შპს „ჯორჯიან მანგანეზი’’ (ზესტაფონი); შპს „ჯორჯიან მანგანეზი“ (ჭიათურა);</a:t>
                      </a:r>
                    </a:p>
                    <a:p>
                      <a:r>
                        <a:rPr lang="ka-GE" sz="1200" dirty="0" smtClean="0">
                          <a:effectLst/>
                        </a:rPr>
                        <a:t> შპს ,,ალტკომი’’;</a:t>
                      </a:r>
                      <a:endParaRPr lang="en-US" sz="12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200" dirty="0" smtClean="0">
                          <a:effectLst/>
                        </a:rPr>
                        <a:t>შპს „ბათუმის ავტოტრანსპორტი“; </a:t>
                      </a:r>
                    </a:p>
                    <a:p>
                      <a:r>
                        <a:rPr lang="ka-GE" sz="1200" dirty="0" smtClean="0">
                          <a:effectLst/>
                        </a:rPr>
                        <a:t>შპს „ბათუმის ნავთობტერმინალი“; </a:t>
                      </a:r>
                      <a:endParaRPr lang="en-US" sz="12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ka-GE" sz="1200" dirty="0" smtClean="0">
                          <a:effectLst/>
                        </a:rPr>
                        <a:t>„ნენსკრა-ჰესი“ -Salini impregilo</a:t>
                      </a:r>
                      <a:endParaRPr lang="en-US" sz="1200" dirty="0"/>
                    </a:p>
                  </a:txBody>
                  <a:tcPr marT="45721" marB="4572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55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76200"/>
            <a:ext cx="6511925" cy="504825"/>
          </a:xfrm>
        </p:spPr>
        <p:txBody>
          <a:bodyPr/>
          <a:lstStyle/>
          <a:p>
            <a:pPr marL="0" indent="0">
              <a:buFont typeface="Georgia" pitchFamily="18" charset="0"/>
              <a:buNone/>
              <a:defRPr/>
            </a:pPr>
            <a:r>
              <a:rPr lang="ka-GE" sz="1800" dirty="0" smtClean="0"/>
              <a:t>მედიაციის სტატისტიკა წლების მიხედვით</a:t>
            </a:r>
            <a:endParaRPr lang="en-US" sz="1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53767"/>
              </p:ext>
            </p:extLst>
          </p:nvPr>
        </p:nvGraphicFramePr>
        <p:xfrm>
          <a:off x="381000" y="661587"/>
          <a:ext cx="8382002" cy="59957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3362"/>
                <a:gridCol w="1521238"/>
                <a:gridCol w="2337274"/>
                <a:gridCol w="1436680"/>
                <a:gridCol w="1149344"/>
                <a:gridCol w="944104"/>
              </a:tblGrid>
              <a:tr h="1104626"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წელი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თვე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კომპანიის დასახელება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მედიაციის შედეგი 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შენიშვნა 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389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თებერვალი-მარტი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6" marR="4836" marT="4836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RMG Gold“/“RMG Copper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შედგა შეთანხმება (გაფიცვა)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ჯერ დაიწყო გაფიცვა და მერე ჩაერთო მედიატორი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a-GE" sz="1100" u="none" strike="noStrike">
                          <a:effectLst/>
                        </a:rPr>
                        <a:t>ადგილობრივი თვითმართველობის არჩევნები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</a:tr>
              <a:tr h="7827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ოქტომბერ-ნოემბერი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6" marR="4836" marT="4836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სს „საქართველოს რკინიგზა“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შედგა შეთანხმება (გაფიცვა ნოემბერი -დეკემბერი)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ჯერ მედიაცია და მერე გაფიცვა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48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ნოემბერი-დეკემბერი 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შპს „საქართველოს ფოსტა“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ვერ შეთანხმდნენ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9216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/>
                        </a:rPr>
                        <a:t>2015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აპრილი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შპს „თბილისის სატრანსპორტო კომპანია“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შედგა შეთანხმება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ka-GE" sz="1100" u="none" strike="noStrike" dirty="0">
                          <a:effectLst/>
                        </a:rPr>
                        <a:t>წინასაარჩევნო წელი (საპარლამენტო არჩევნები)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</a:tr>
              <a:tr h="256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ივნისი-ივლისი 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სს „საქართველოს რკინიგზა“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ვერ შეთანხმდნენ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6" marR="4836" marT="4836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11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ივლისი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შპს „</a:t>
                      </a:r>
                      <a:r>
                        <a:rPr lang="en-US" sz="1100" u="none" strike="noStrike">
                          <a:effectLst/>
                        </a:rPr>
                        <a:t>RMG Gold“/“</a:t>
                      </a:r>
                      <a:r>
                        <a:rPr lang="ka-GE" sz="1100" u="none" strike="noStrike">
                          <a:effectLst/>
                        </a:rPr>
                        <a:t>სს </a:t>
                      </a:r>
                      <a:r>
                        <a:rPr lang="en-US" sz="1100" u="none" strike="noStrike">
                          <a:effectLst/>
                        </a:rPr>
                        <a:t>RMG Copper“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ვერ შეთანხმდნენ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6" marR="4836" marT="4836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22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მაისი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6" marR="4836" marT="4836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სს კორპორაცია ფოთის საზღვაო ნავსადგური „</a:t>
                      </a:r>
                      <a:r>
                        <a:rPr lang="en-US" sz="1100" u="none" strike="noStrike">
                          <a:effectLst/>
                        </a:rPr>
                        <a:t>APM TERMINALS POTI“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შედგა შეთანხმება (გაფიცვა)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ჯერ მედიაცია და მერე გაფიცვა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92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დეკემბერი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6" marR="4836" marT="4836" marB="0" anchor="b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სს „ენერგო პრო ჯორჯია“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არ დადასტურდა კოლ.დავა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6" marR="4836" marT="4836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059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ნოემბერი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სს „მინა“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ka-GE" sz="1100" u="none" strike="noStrike">
                          <a:effectLst/>
                        </a:rPr>
                        <a:t>დაიწყო 2015 წლის ნოემბერში და გადავიდა 2016 წელს (გაფიცვა თებერვალი-მარტი 2016)</a:t>
                      </a:r>
                      <a:br>
                        <a:rPr lang="ka-GE" sz="1100" u="none" strike="noStrike">
                          <a:effectLst/>
                        </a:rPr>
                      </a:br>
                      <a:r>
                        <a:rPr lang="ka-GE" sz="1100" u="none" strike="noStrike">
                          <a:effectLst/>
                        </a:rPr>
                        <a:t/>
                      </a:r>
                      <a:br>
                        <a:rPr lang="ka-GE" sz="1100" u="none" strike="noStrike">
                          <a:effectLst/>
                        </a:rPr>
                      </a:b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6" marR="4836" marT="4836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92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>
                          <a:effectLst/>
                        </a:rPr>
                        <a:t>ნოემბერი-დეკემბერი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შპს „ჯორჯიან მანგანეზი“ (ზესტაფონი)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გადავიდა 2016 წელში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4836" marR="4836" marT="4836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836" marR="4836" marT="4836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935627"/>
              </p:ext>
            </p:extLst>
          </p:nvPr>
        </p:nvGraphicFramePr>
        <p:xfrm>
          <a:off x="228599" y="457200"/>
          <a:ext cx="8610602" cy="6324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3783"/>
                <a:gridCol w="1207094"/>
                <a:gridCol w="2333714"/>
                <a:gridCol w="1689931"/>
                <a:gridCol w="1606321"/>
                <a:gridCol w="1129759"/>
              </a:tblGrid>
              <a:tr h="766717"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200" b="1" u="none" strike="noStrike" dirty="0">
                          <a:effectLst/>
                        </a:rPr>
                        <a:t>წელი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200" b="1" u="none" strike="noStrike" dirty="0">
                          <a:effectLst/>
                        </a:rPr>
                        <a:t>თვე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200" b="1" u="none" strike="noStrike" dirty="0">
                          <a:effectLst/>
                        </a:rPr>
                        <a:t>კომპანიის დასახელება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200" b="1" u="none" strike="noStrike" dirty="0">
                          <a:effectLst/>
                        </a:rPr>
                        <a:t>მედიაციის შედეგი 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ka-GE" sz="1200" b="1" u="none" strike="noStrike" dirty="0">
                          <a:effectLst/>
                        </a:rPr>
                        <a:t>შენიშვნა 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1440">
                <a:tc rowSpan="17"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2016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თებერვალი-მარტი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სს „მინა“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 dirty="0">
                          <a:effectLst/>
                        </a:rPr>
                        <a:t>შედგა შეთანხმება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 dirty="0">
                          <a:effectLst/>
                        </a:rPr>
                        <a:t>ჯერ მედიაცია და მერე გაფიცვა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 rowSpan="17"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საპარლამენტო არჩევნები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</a:tr>
              <a:tr h="5433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თებერვალი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ტყიბულის საქნახშირი (</a:t>
                      </a:r>
                      <a:r>
                        <a:rPr lang="en-US" sz="900" u="none" strike="noStrike">
                          <a:effectLst/>
                        </a:rPr>
                        <a:t>GIG </a:t>
                      </a:r>
                      <a:r>
                        <a:rPr lang="ka-GE" sz="900" u="none" strike="noStrike">
                          <a:effectLst/>
                        </a:rPr>
                        <a:t>ჯგუფი)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 (გაფიცვა)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 dirty="0">
                          <a:effectLst/>
                        </a:rPr>
                        <a:t>ჯერ დაიწყო გაფიცვა და მერე ჩაერთო მედიატორი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76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მარტი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u="none" strike="noStrike">
                          <a:effectLst/>
                        </a:rPr>
                        <a:t>RMG GOLD/RMG COPPER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ვერ შეთანხმდნენ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3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 dirty="0">
                          <a:effectLst/>
                        </a:rPr>
                        <a:t>თებერვალი-მარტი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„ჯორჯიან მანგანეზი“ (ზესტაფონი)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ვერ შეთანხმდნენ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38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მარტი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„თბილისის სატრანსპორტო კომპანია“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900" u="none" strike="noStrike">
                          <a:effectLst/>
                        </a:rPr>
                        <a:t>ნაწილობრივ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2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აპრილი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"თბილისერვის"  ჯგუფი"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900" u="none" strike="noStrike">
                          <a:effectLst/>
                        </a:rPr>
                        <a:t>არ დადასტურდა კოლექტიური დავა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35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მარტი-ივლისი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სს „საქართველოს რკინიგზა“ 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ვერ შეთანხმდნენ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26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მაისი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„კარმენი“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62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მაისი - ივნისი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 dirty="0">
                          <a:effectLst/>
                        </a:rPr>
                        <a:t>სსიპ საზოგადოებრივი მაუწყებელი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900" u="none" strike="noStrike">
                          <a:effectLst/>
                        </a:rPr>
                        <a:t>შეთანხმდნენ (გაფორმდა შუალედური შეთანხმება)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3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მაისი-სექტემბერი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დასაქმების სააგენტო „ეიჩ არი“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ვერ შეთანხმდნენ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3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მაისი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„ჯორჯიან მანგანეზი“  (ჭიათურა)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03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მაისი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„საქართველოს ფოსტა“  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ვერ შეთანხმდნენ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2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სექტემბერ-ოქტომბერი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"ჩინეთის რკინიგზის 23 ბიურო"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 (გაფიცვა)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900" u="none" strike="noStrike">
                          <a:effectLst/>
                        </a:rPr>
                        <a:t>ჯერ დაიწყო გაფიცვა და მერე ჩაერთო მედიატორი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768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სექტემბერი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სს „თელასი“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23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სექტემბერი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„რუსთავის აზოტი“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ვერ შეთანხმდნენ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481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დეკემბერი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„ბათუმის ავტოტრანსპორტი“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მდიაცია დაიწყო 2016  წელს და  გადავიდა 2017-ში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26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დეკემბერი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„ბათუმის ნავთობტერმინალი“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2239">
                <a:tc rowSpan="5">
                  <a:txBody>
                    <a:bodyPr/>
                    <a:lstStyle/>
                    <a:p>
                      <a:pPr algn="ctr" rtl="0" fontAlgn="ctr"/>
                      <a:r>
                        <a:rPr lang="en-US" sz="900" u="none" strike="noStrike">
                          <a:effectLst/>
                        </a:rPr>
                        <a:t>2017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900" u="none" strike="noStrike">
                          <a:effectLst/>
                        </a:rPr>
                        <a:t>იანვარი-თებერვალი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შპს „რუსთავის აზოტი“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900" u="none" strike="noStrike">
                          <a:effectLst/>
                        </a:rPr>
                        <a:t>ვერ შეთანხმდნენ  (გაფიცვა)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ჯერ დაიწყო გაფიცვა და მერე ჩაერთო მედიატორი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 dirty="0">
                          <a:effectLst/>
                        </a:rPr>
                        <a:t>ადგილობრივი თვითმართველობის არჩევნები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</a:tr>
              <a:tr h="2922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მარტი, აპრილი-მაისი 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„ბათუმის ავტოტრანსპორტი“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31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ივნისი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შპს "ალტკომი"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26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აგვისტო-სექტემბერი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900" u="none" strike="noStrike">
                          <a:effectLst/>
                        </a:rPr>
                        <a:t>Salini impregilo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74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მარტი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900" u="none" strike="noStrike">
                          <a:effectLst/>
                        </a:rPr>
                        <a:t>სსიპ საზოგადოებრივი მაუწყებელი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900" u="none" strike="noStrike">
                          <a:effectLst/>
                        </a:rPr>
                        <a:t>შედგა შეთანხმება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2969" marR="2969" marT="29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 dirty="0">
                          <a:effectLst/>
                        </a:rPr>
                        <a:t> 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2969" marR="2969" marT="2969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00200" y="9896"/>
            <a:ext cx="6511925" cy="304800"/>
          </a:xfrm>
        </p:spPr>
        <p:txBody>
          <a:bodyPr>
            <a:normAutofit fontScale="90000"/>
          </a:bodyPr>
          <a:lstStyle/>
          <a:p>
            <a:pPr marL="0" indent="0">
              <a:buFont typeface="Georgia" pitchFamily="18" charset="0"/>
              <a:buNone/>
              <a:defRPr/>
            </a:pPr>
            <a:r>
              <a:rPr lang="ka-GE" sz="1800" dirty="0" smtClean="0"/>
              <a:t>მედიაციის სტატისტიკა წლების მიხედვით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2144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6511925" cy="1143000"/>
          </a:xfrm>
        </p:spPr>
        <p:txBody>
          <a:bodyPr/>
          <a:lstStyle/>
          <a:p>
            <a:pPr marL="0" indent="0">
              <a:buFont typeface="Georgia" pitchFamily="18" charset="0"/>
              <a:buNone/>
              <a:defRPr/>
            </a:pPr>
            <a:r>
              <a:rPr lang="ka-GE" altLang="ru-RU" sz="3600" dirty="0" smtClean="0"/>
              <a:t>დავის საფუძველი</a:t>
            </a:r>
            <a:endParaRPr lang="en-US" altLang="ru-RU" sz="3600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8229600" cy="5181600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ka-GE" altLang="ru-RU" sz="2000" smtClean="0"/>
              <a:t>    </a:t>
            </a:r>
            <a:r>
              <a:rPr lang="ka-GE" altLang="ru-RU" sz="2400" smtClean="0"/>
              <a:t>შრომითი ურთიერთობის დროს დავის წარმოშობის საფუძველი შეიძლება იყოს:</a:t>
            </a:r>
          </a:p>
          <a:p>
            <a:pPr algn="just"/>
            <a:r>
              <a:rPr lang="ka-GE" altLang="ru-RU" sz="2400" smtClean="0"/>
              <a:t>საქართველოს კანონმდებლობით გათვალისწინებული </a:t>
            </a:r>
            <a:r>
              <a:rPr lang="ka-GE" altLang="ru-RU" sz="2400" b="1" smtClean="0"/>
              <a:t>ადამიანის უფლებებისა და თავისუფლებების დარღვევა; </a:t>
            </a:r>
          </a:p>
          <a:p>
            <a:pPr algn="just"/>
            <a:r>
              <a:rPr lang="ka-GE" altLang="ru-RU" sz="2400" smtClean="0"/>
              <a:t>ინდივიდუალური შრომითი ხელშეკრულების ან კოლექტიური ხელშეკრულების ან შრომის პირობების </a:t>
            </a:r>
            <a:r>
              <a:rPr lang="ka-GE" altLang="ru-RU" sz="2400" b="1" smtClean="0"/>
              <a:t>დარღვევა</a:t>
            </a:r>
            <a:r>
              <a:rPr lang="ka-GE" altLang="ru-RU" sz="2400" smtClean="0"/>
              <a:t>; </a:t>
            </a:r>
          </a:p>
          <a:p>
            <a:pPr algn="just"/>
            <a:r>
              <a:rPr lang="ka-GE" altLang="ru-RU" sz="2400" smtClean="0"/>
              <a:t>დასაქმებულსა და დამსაქმებელს შორის ინდივიდუალური შრომითი ხელშეკრულების არსებით პირობებთან ან/და კოლექტიური ხელშეკრულების პირობებთან </a:t>
            </a:r>
            <a:r>
              <a:rPr lang="ka-GE" altLang="ru-RU" sz="2400" b="1" smtClean="0"/>
              <a:t>დაკავშირებული უთანხმოება. </a:t>
            </a:r>
          </a:p>
        </p:txBody>
      </p:sp>
    </p:spTree>
    <p:extLst>
      <p:ext uri="{BB962C8B-B14F-4D97-AF65-F5344CB8AC3E}">
        <p14:creationId xmlns:p14="http://schemas.microsoft.com/office/powerpoint/2010/main" val="311300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57" y="76200"/>
            <a:ext cx="8991599" cy="1143000"/>
          </a:xfrm>
        </p:spPr>
        <p:txBody>
          <a:bodyPr/>
          <a:lstStyle/>
          <a:p>
            <a:pPr marL="0" indent="0">
              <a:buFont typeface="Georgia" pitchFamily="18" charset="0"/>
              <a:buNone/>
              <a:defRPr/>
            </a:pPr>
            <a:r>
              <a:rPr lang="ka-GE" sz="2400" dirty="0" smtClean="0"/>
              <a:t>პროტესტის გამოხატვის შემთხვევები საქართველოში 2014-2017 </a:t>
            </a:r>
            <a:endParaRPr lang="en-US" sz="2400" dirty="0"/>
          </a:p>
        </p:txBody>
      </p:sp>
      <p:graphicFrame>
        <p:nvGraphicFramePr>
          <p:cNvPr id="5" name="Content Placeholder 5"/>
          <p:cNvGraphicFramePr>
            <a:graphicFrameLocks/>
          </p:cNvGraphicFramePr>
          <p:nvPr/>
        </p:nvGraphicFramePr>
        <p:xfrm>
          <a:off x="685800" y="990600"/>
          <a:ext cx="7010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69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813"/>
            <a:ext cx="8534400" cy="591787"/>
          </a:xfrm>
        </p:spPr>
        <p:txBody>
          <a:bodyPr/>
          <a:lstStyle/>
          <a:p>
            <a:pPr algn="ctr">
              <a:defRPr/>
            </a:pPr>
            <a:r>
              <a:rPr lang="ka-GE" sz="2000" dirty="0" smtClean="0"/>
              <a:t>გაფიცვის ფორმები და შემთხვევები საქართველოში </a:t>
            </a:r>
            <a:endParaRPr lang="en-US" sz="2000" dirty="0"/>
          </a:p>
        </p:txBody>
      </p:sp>
      <p:sp>
        <p:nvSpPr>
          <p:cNvPr id="19459" name="Content Placeholder 2"/>
          <p:cNvSpPr txBox="1">
            <a:spLocks/>
          </p:cNvSpPr>
          <p:nvPr/>
        </p:nvSpPr>
        <p:spPr bwMode="auto">
          <a:xfrm rot="9819094">
            <a:off x="5486400" y="1066800"/>
            <a:ext cx="2209800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182563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</a:pPr>
            <a:endParaRPr lang="ka-GE" altLang="ru-RU" sz="2000" b="1">
              <a:solidFill>
                <a:srgbClr val="404040"/>
              </a:solidFill>
              <a:latin typeface="Sylfaen" pitchFamily="18" charset="0"/>
            </a:endParaRPr>
          </a:p>
          <a:p>
            <a:pPr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  <a:buFont typeface="Georgia" pitchFamily="18" charset="0"/>
              <a:buChar char="*"/>
            </a:pPr>
            <a:endParaRPr lang="ka-GE" altLang="ru-RU" sz="2000" b="1">
              <a:solidFill>
                <a:srgbClr val="404040"/>
              </a:solidFill>
              <a:latin typeface="Sylfaen" pitchFamily="18" charset="0"/>
            </a:endParaRPr>
          </a:p>
        </p:txBody>
      </p:sp>
      <p:graphicFrame>
        <p:nvGraphicFramePr>
          <p:cNvPr id="6" name="Content Placeholder 9"/>
          <p:cNvGraphicFramePr>
            <a:graphicFrameLocks noGrp="1"/>
          </p:cNvGraphicFramePr>
          <p:nvPr/>
        </p:nvGraphicFramePr>
        <p:xfrm>
          <a:off x="304800" y="598488"/>
          <a:ext cx="8153400" cy="6249671"/>
        </p:xfrm>
        <a:graphic>
          <a:graphicData uri="http://schemas.openxmlformats.org/drawingml/2006/table">
            <a:tbl>
              <a:tblPr/>
              <a:tblGrid>
                <a:gridCol w="2670175"/>
                <a:gridCol w="5483225"/>
              </a:tblGrid>
              <a:tr h="731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Sylfaen" pitchFamily="18" charset="0"/>
                          <a:ea typeface="Times New Roman" pitchFamily="18" charset="0"/>
                          <a:cs typeface="Sylfaen" pitchFamily="18" charset="0"/>
                        </a:rPr>
                        <a:t>გაფიცვის</a:t>
                      </a: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Sylfaen" pitchFamily="18" charset="0"/>
                        </a:rPr>
                        <a:t> </a:t>
                      </a: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Sylfaen" pitchFamily="18" charset="0"/>
                          <a:ea typeface="Times New Roman" pitchFamily="18" charset="0"/>
                          <a:cs typeface="Sylfaen" pitchFamily="18" charset="0"/>
                        </a:rPr>
                        <a:t>გამოხატვის</a:t>
                      </a: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mbria" pitchFamily="18" charset="0"/>
                          <a:ea typeface="Times New Roman" pitchFamily="18" charset="0"/>
                          <a:cs typeface="Sylfaen" pitchFamily="18" charset="0"/>
                        </a:rPr>
                        <a:t> </a:t>
                      </a: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Sylfaen" pitchFamily="18" charset="0"/>
                          <a:ea typeface="Times New Roman" pitchFamily="18" charset="0"/>
                          <a:cs typeface="Sylfaen" pitchFamily="18" charset="0"/>
                        </a:rPr>
                        <a:t>ფორმები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mbria" pitchFamily="18" charset="0"/>
                        <a:ea typeface="Times New Roman" pitchFamily="18" charset="0"/>
                        <a:cs typeface="Sylfae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Sylfaen" pitchFamily="18" charset="0"/>
                          <a:cs typeface="Arial" charset="0"/>
                        </a:rPr>
                        <a:t>კომპანიები </a:t>
                      </a: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ზოგადი გაფიცვა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cs typeface="Arial" charset="0"/>
                        </a:rPr>
                        <a:t>-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ეკონომიკური გაფიცვა 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8-ვე შემთხვევაში ადგილი ჰქონდა ეკონომიკურ გაფიცვას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191D34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1158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სოლიდარობის გაფიცვა</a:t>
                      </a: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 (Sympathetic strike) 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1 შემთხვევაში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ea typeface="Times New Roman" pitchFamily="18" charset="0"/>
                          <a:cs typeface="Calibri" pitchFamily="34" charset="0"/>
                        </a:rPr>
                        <a:t>სს კორპორაცია ფოთის საზღვაო ნავსადგური „APM TERMINALS POTI“-ს შვილობილი კომპანია-2015 წ.</a:t>
                      </a:r>
                      <a:endParaRPr kumimoji="0" lang="ka-GE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191D34"/>
                        </a:solidFill>
                        <a:effectLst/>
                        <a:latin typeface="Sylfae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cs typeface="Calibri" pitchFamily="34" charset="0"/>
                        </a:rPr>
                        <a:t>ადგილი ჰქონდა სოლიდარობის ნიშნით გაფიცვას 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191D34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191D34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944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Wildcat strike</a:t>
                      </a: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- ველური გაფიცვა 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2 შემთხვევა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ტყიბული საქნახშირი („ჯი-აი-ჯი“ ჯგუფი);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შპს „ჩინეთის რკინიგზის 23-ე ბიურო“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191D34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191D34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731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Hunger strike (</a:t>
                      </a: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შიმშილობა</a:t>
                      </a: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) 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1 შემთხვევა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Sylfaen" pitchFamily="18" charset="0"/>
                        </a:rPr>
                        <a:t>სს „საქართველოს რკინიგზა“-2017წ.</a:t>
                      </a: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91D34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191D34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Sick out </a:t>
                      </a: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გაფიცვა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cs typeface="Arial" charset="0"/>
                        </a:rPr>
                        <a:t>-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Sit-down </a:t>
                      </a:r>
                      <a:r>
                        <a:rPr kumimoji="0" lang="ka-GE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გაფიცვა</a:t>
                      </a: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cs typeface="Arial" charset="0"/>
                        </a:rPr>
                        <a:t>-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GO-slow</a:t>
                      </a: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cs typeface="Arial" charset="0"/>
                        </a:rPr>
                        <a:t>-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BF5"/>
                    </a:solidFill>
                  </a:tcPr>
                </a:tc>
              </a:tr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ea typeface="Calibri" pitchFamily="34" charset="0"/>
                          <a:cs typeface="Times New Roman" pitchFamily="18" charset="0"/>
                        </a:rPr>
                        <a:t>Work to Rule 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20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6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4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ts val="300"/>
                        </a:spcAft>
                        <a:buClr>
                          <a:srgbClr val="C3260C"/>
                        </a:buClr>
                        <a:buSzPct val="130000"/>
                        <a:buFont typeface="Georgia" pitchFamily="18" charset="0"/>
                        <a:defRPr sz="1200">
                          <a:solidFill>
                            <a:srgbClr val="404040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lfaen" pitchFamily="18" charset="0"/>
                          <a:cs typeface="Arial" charset="0"/>
                        </a:rPr>
                        <a:t>-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3E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341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001000" cy="114300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algn="ctr">
              <a:spcAft>
                <a:spcPts val="1500"/>
              </a:spcAft>
            </a:pPr>
            <a:r>
              <a:rPr lang="ka-GE" altLang="en-US" sz="2400" smtClean="0">
                <a:solidFill>
                  <a:srgbClr val="17365D"/>
                </a:solidFill>
                <a:effectLst/>
                <a:ea typeface="Times New Roman" pitchFamily="18" charset="0"/>
                <a:cs typeface="Sylfaen" pitchFamily="18" charset="0"/>
              </a:rPr>
              <a:t>გაფიცვები </a:t>
            </a:r>
            <a:r>
              <a:rPr lang="ka-GE" altLang="en-US" sz="2400" smtClean="0">
                <a:solidFill>
                  <a:srgbClr val="17365D"/>
                </a:solidFill>
                <a:effectLst/>
                <a:latin typeface="Cambria" pitchFamily="18" charset="0"/>
                <a:ea typeface="Times New Roman" pitchFamily="18" charset="0"/>
                <a:cs typeface="Sylfaen" pitchFamily="18" charset="0"/>
              </a:rPr>
              <a:t> </a:t>
            </a:r>
            <a:r>
              <a:rPr lang="ka-GE" altLang="en-US" sz="2400" smtClean="0">
                <a:solidFill>
                  <a:srgbClr val="17365D"/>
                </a:solidFill>
                <a:effectLst/>
                <a:ea typeface="Times New Roman" pitchFamily="18" charset="0"/>
                <a:cs typeface="Sylfaen" pitchFamily="18" charset="0"/>
              </a:rPr>
              <a:t>მოთხოვნის</a:t>
            </a:r>
            <a:r>
              <a:rPr lang="ka-GE" altLang="en-US" sz="2400" smtClean="0">
                <a:solidFill>
                  <a:srgbClr val="17365D"/>
                </a:solidFill>
                <a:effectLst/>
                <a:latin typeface="Cambria" pitchFamily="18" charset="0"/>
                <a:ea typeface="Times New Roman" pitchFamily="18" charset="0"/>
                <a:cs typeface="Sylfaen" pitchFamily="18" charset="0"/>
              </a:rPr>
              <a:t> </a:t>
            </a:r>
            <a:r>
              <a:rPr lang="ka-GE" altLang="en-US" sz="2400" smtClean="0">
                <a:solidFill>
                  <a:srgbClr val="17365D"/>
                </a:solidFill>
                <a:effectLst/>
                <a:ea typeface="Times New Roman" pitchFamily="18" charset="0"/>
                <a:cs typeface="Sylfaen" pitchFamily="18" charset="0"/>
              </a:rPr>
              <a:t>შინაარსისა და </a:t>
            </a:r>
            <a:r>
              <a:rPr lang="en-US" altLang="en-US" sz="2400" smtClean="0">
                <a:solidFill>
                  <a:srgbClr val="17365D"/>
                </a:solidFill>
                <a:effectLst/>
                <a:latin typeface="Cambria" pitchFamily="18" charset="0"/>
                <a:ea typeface="Times New Roman" pitchFamily="18" charset="0"/>
                <a:cs typeface="Sylfaen" pitchFamily="18" charset="0"/>
              </a:rPr>
              <a:t/>
            </a:r>
            <a:br>
              <a:rPr lang="en-US" altLang="en-US" sz="2400" smtClean="0">
                <a:solidFill>
                  <a:srgbClr val="17365D"/>
                </a:solidFill>
                <a:effectLst/>
                <a:latin typeface="Cambria" pitchFamily="18" charset="0"/>
                <a:ea typeface="Times New Roman" pitchFamily="18" charset="0"/>
                <a:cs typeface="Sylfaen" pitchFamily="18" charset="0"/>
              </a:rPr>
            </a:br>
            <a:r>
              <a:rPr lang="ka-GE" altLang="en-US" sz="2400" smtClean="0">
                <a:solidFill>
                  <a:srgbClr val="17365D"/>
                </a:solidFill>
                <a:effectLst/>
                <a:ea typeface="Times New Roman" pitchFamily="18" charset="0"/>
                <a:cs typeface="Sylfaen" pitchFamily="18" charset="0"/>
              </a:rPr>
              <a:t>დასაქმებულთა</a:t>
            </a:r>
            <a:r>
              <a:rPr lang="ka-GE" altLang="en-US" sz="2400" smtClean="0">
                <a:solidFill>
                  <a:srgbClr val="17365D"/>
                </a:solidFill>
                <a:effectLst/>
                <a:latin typeface="Cambria" pitchFamily="18" charset="0"/>
                <a:ea typeface="Times New Roman" pitchFamily="18" charset="0"/>
                <a:cs typeface="Sylfaen" pitchFamily="18" charset="0"/>
              </a:rPr>
              <a:t> </a:t>
            </a:r>
            <a:r>
              <a:rPr lang="ka-GE" altLang="en-US" sz="2400" smtClean="0">
                <a:solidFill>
                  <a:srgbClr val="17365D"/>
                </a:solidFill>
                <a:effectLst/>
                <a:ea typeface="Times New Roman" pitchFamily="18" charset="0"/>
                <a:cs typeface="Sylfaen" pitchFamily="18" charset="0"/>
              </a:rPr>
              <a:t>მასშტაბის</a:t>
            </a:r>
            <a:r>
              <a:rPr lang="ka-GE" altLang="en-US" sz="2400" smtClean="0">
                <a:solidFill>
                  <a:srgbClr val="17365D"/>
                </a:solidFill>
                <a:effectLst/>
                <a:latin typeface="Cambria" pitchFamily="18" charset="0"/>
                <a:ea typeface="Times New Roman" pitchFamily="18" charset="0"/>
                <a:cs typeface="Sylfaen" pitchFamily="18" charset="0"/>
              </a:rPr>
              <a:t> </a:t>
            </a:r>
            <a:r>
              <a:rPr lang="ka-GE" altLang="en-US" sz="2400" smtClean="0">
                <a:solidFill>
                  <a:srgbClr val="17365D"/>
                </a:solidFill>
                <a:effectLst/>
                <a:ea typeface="Times New Roman" pitchFamily="18" charset="0"/>
                <a:cs typeface="Sylfaen" pitchFamily="18" charset="0"/>
              </a:rPr>
              <a:t>მიხედვით</a:t>
            </a:r>
            <a:endParaRPr lang="en-US" altLang="en-US" sz="2400" smtClean="0">
              <a:solidFill>
                <a:srgbClr val="17365D"/>
              </a:solidFill>
              <a:effectLst/>
              <a:latin typeface="Cambria" pitchFamily="18" charset="0"/>
              <a:ea typeface="Times New Roman" pitchFamily="18" charset="0"/>
              <a:cs typeface="Sylfaen" pitchFamily="18" charset="0"/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066800"/>
            <a:ext cx="8229600" cy="525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ka-GE" altLang="en-US" sz="2400" b="1" dirty="0" smtClean="0">
                <a:solidFill>
                  <a:srgbClr val="17365D"/>
                </a:solidFill>
                <a:ea typeface="Times New Roman" pitchFamily="18" charset="0"/>
                <a:cs typeface="Sylfaen" pitchFamily="18" charset="0"/>
              </a:rPr>
              <a:t>სამსახურებრივი</a:t>
            </a:r>
            <a:r>
              <a:rPr lang="ka-GE" altLang="en-US" dirty="0" smtClean="0">
                <a:ea typeface="Calibri" pitchFamily="34" charset="0"/>
                <a:cs typeface="Times New Roman" pitchFamily="18" charset="0"/>
              </a:rPr>
              <a:t> -  </a:t>
            </a:r>
            <a:r>
              <a:rPr lang="ka-GE" altLang="en-US" b="1" dirty="0" smtClean="0">
                <a:solidFill>
                  <a:srgbClr val="191D34"/>
                </a:solidFill>
                <a:ea typeface="Calibri" pitchFamily="34" charset="0"/>
                <a:cs typeface="Times New Roman" pitchFamily="18" charset="0"/>
              </a:rPr>
              <a:t>8-ვე შემთხვევაში დასაქმებულების ძირითადი მოთხოვნები შეეხებოდა შრომის ანაზღაურების და სამუშაო პირობების გაუმჯობესებას.</a:t>
            </a:r>
            <a:endParaRPr lang="en-US" altLang="en-US" dirty="0" smtClean="0">
              <a:solidFill>
                <a:srgbClr val="191D34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endParaRPr lang="ka-GE" altLang="en-US" sz="2400" b="1" dirty="0" smtClean="0">
              <a:solidFill>
                <a:srgbClr val="17365D"/>
              </a:solidFill>
              <a:cs typeface="Times New Roman" pitchFamily="18" charset="0"/>
            </a:endParaRPr>
          </a:p>
          <a:p>
            <a:r>
              <a:rPr lang="ka-GE" altLang="en-US" sz="2400" b="1" dirty="0" smtClean="0">
                <a:solidFill>
                  <a:srgbClr val="17365D"/>
                </a:solidFill>
                <a:cs typeface="Times New Roman" pitchFamily="18" charset="0"/>
              </a:rPr>
              <a:t>ნაწილობრივი </a:t>
            </a:r>
            <a:r>
              <a:rPr lang="ka-GE" altLang="en-US" sz="2400" b="1" dirty="0" smtClean="0">
                <a:solidFill>
                  <a:srgbClr val="17365D"/>
                </a:solidFill>
                <a:cs typeface="Times New Roman" pitchFamily="18" charset="0"/>
              </a:rPr>
              <a:t>გაფიცვა </a:t>
            </a:r>
            <a:r>
              <a:rPr lang="ka-GE" altLang="en-US" b="1" dirty="0" smtClean="0"/>
              <a:t>-  7 შემთხვევაში ადგილი ჰქონდა ნაწილობრივ </a:t>
            </a:r>
            <a:r>
              <a:rPr lang="ka-GE" altLang="en-US" b="1" dirty="0" smtClean="0"/>
              <a:t>გაფიცვას</a:t>
            </a:r>
            <a:endParaRPr lang="ka-GE" altLang="en-US" b="1" dirty="0"/>
          </a:p>
          <a:p>
            <a:endParaRPr lang="ka-GE" altLang="en-US" b="1" dirty="0" smtClean="0"/>
          </a:p>
          <a:p>
            <a:r>
              <a:rPr lang="ka-GE" altLang="en-US" sz="2400" b="1" dirty="0">
                <a:solidFill>
                  <a:srgbClr val="17365D"/>
                </a:solidFill>
                <a:cs typeface="Times New Roman" pitchFamily="18" charset="0"/>
              </a:rPr>
              <a:t>ზოგადი გაფიცვა </a:t>
            </a:r>
            <a:r>
              <a:rPr lang="ka-GE" altLang="en-US" b="1" dirty="0"/>
              <a:t>(„RMG Gold“/“RMG Copper“-2014 წ. გაიფიცა 1000 თანამშრომელზე მეტი)</a:t>
            </a:r>
            <a:endParaRPr lang="en-US" altLang="en-US" b="1" dirty="0"/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2684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8200" cy="609600"/>
          </a:xfrm>
        </p:spPr>
        <p:txBody>
          <a:bodyPr/>
          <a:lstStyle/>
          <a:p>
            <a:pPr marL="0" indent="0">
              <a:buFont typeface="Georgia" pitchFamily="18" charset="0"/>
              <a:buNone/>
              <a:defRPr/>
            </a:pPr>
            <a:r>
              <a:rPr lang="ka-GE" sz="3200" dirty="0" smtClean="0"/>
              <a:t>შეტყობინება გაფიცვის შესახებ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16120209"/>
              </p:ext>
            </p:extLst>
          </p:nvPr>
        </p:nvGraphicFramePr>
        <p:xfrm>
          <a:off x="609600" y="1143000"/>
          <a:ext cx="8153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3964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"/>
            <a:ext cx="7620000" cy="914400"/>
          </a:xfrm>
        </p:spPr>
        <p:txBody>
          <a:bodyPr/>
          <a:lstStyle/>
          <a:p>
            <a:pPr marL="0" indent="0">
              <a:buFont typeface="Georgia" pitchFamily="18" charset="0"/>
              <a:buNone/>
              <a:defRPr/>
            </a:pPr>
            <a:r>
              <a:rPr lang="ka-GE" dirty="0" smtClean="0"/>
              <a:t>გაფიცვების ტენდენცია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066800"/>
          <a:ext cx="8543925" cy="55149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1881"/>
                <a:gridCol w="1691715"/>
                <a:gridCol w="2743193"/>
                <a:gridCol w="2209795"/>
                <a:gridCol w="1457341"/>
              </a:tblGrid>
              <a:tr h="1005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წელი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თვე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კომპანიის დასახელება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გაფიცვის დღეების ხანგრძლივობა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100" b="1" u="none" strike="noStrike" dirty="0">
                          <a:effectLst/>
                        </a:rPr>
                        <a:t>შენიშვნა*  (არჩევნების ჩატარების თვე ოქტომბერი)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</a:tr>
              <a:tr h="51496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2014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თებერვალი-მარტი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n-US" sz="1100" u="none" strike="noStrike" dirty="0">
                          <a:effectLst/>
                        </a:rPr>
                        <a:t>„RMG Gold“/“RMG Copper“;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 dirty="0">
                          <a:effectLst/>
                        </a:rPr>
                        <a:t>55 დღე (30.01.2014-25.03.2014)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ka-GE" sz="1100" u="none" strike="noStrike" dirty="0">
                          <a:effectLst/>
                        </a:rPr>
                        <a:t>ადგილობრივი თვითმართველობის არჩევნები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</a:tr>
              <a:tr h="514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ნოემბერი -დეკემბერი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 dirty="0">
                          <a:effectLst/>
                        </a:rPr>
                        <a:t>სს „საქართველოს რკინიგზა“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 dirty="0">
                          <a:effectLst/>
                        </a:rPr>
                        <a:t>8 დღე (26.11.2014-3.12.2014)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48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მაისი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>
                          <a:effectLst/>
                        </a:rPr>
                        <a:t>სს კორპორაცია ფოთის საზღვაო ნავსადგური „</a:t>
                      </a:r>
                      <a:r>
                        <a:rPr lang="en-US" sz="1100" u="none" strike="noStrike">
                          <a:effectLst/>
                        </a:rPr>
                        <a:t>APM TERMINALS POTI“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 dirty="0">
                          <a:effectLst/>
                        </a:rPr>
                        <a:t>10 დღე (5.05.2015-14.05.2015)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წინასაარჩევნო წელი (საპარლამენტო არჩევნები)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</a:tr>
              <a:tr h="514963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Sylfaen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თებერვალი-მარტი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>
                          <a:effectLst/>
                        </a:rPr>
                        <a:t>სს „მინა“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>
                          <a:effectLst/>
                        </a:rPr>
                        <a:t>30 დღე (5.02.2016-5.03.2016)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ka-GE" sz="1100" u="none" strike="noStrike" dirty="0">
                          <a:effectLst/>
                        </a:rPr>
                        <a:t>საპარლამენტო არჩევნები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</a:tr>
              <a:tr h="514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თებერვალი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>
                          <a:effectLst/>
                        </a:rPr>
                        <a:t>ტყიბული საქნახშირი („ჯი-აი-ჯი“ ჯგუფი)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 dirty="0">
                          <a:effectLst/>
                        </a:rPr>
                        <a:t>15 დღე (14.02.2016-29.02.2016)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4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სექტემბერი-ოქტომბერი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>
                          <a:effectLst/>
                        </a:rPr>
                        <a:t>შპს „ჩინეთის რკინიგზის 23-ე ბიურო“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 dirty="0">
                          <a:effectLst/>
                        </a:rPr>
                        <a:t>15 დღე (19.09.2016-4.10.2016)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496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100" b="1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2017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Sylfaen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იანვარი -თებერვალი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>
                          <a:effectLst/>
                        </a:rPr>
                        <a:t>შპს „რუსთავის აზოტი“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rebuchet MS"/>
                        </a:rPr>
                        <a:t>20 დღე (</a:t>
                      </a:r>
                      <a:r>
                        <a:rPr lang="en-US" sz="1100" u="none" strike="noStrike" dirty="0" smtClean="0">
                          <a:effectLst/>
                        </a:rPr>
                        <a:t>26.01.2017-15.02.2017</a:t>
                      </a:r>
                      <a:r>
                        <a:rPr lang="ka-GE" sz="1100" u="none" strike="noStrike" dirty="0" smtClean="0">
                          <a:effectLst/>
                        </a:rPr>
                        <a:t>)</a:t>
                      </a:r>
                    </a:p>
                    <a:p>
                      <a:pPr algn="just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ka-GE" sz="1100" u="none" strike="noStrike" dirty="0">
                          <a:effectLst/>
                        </a:rPr>
                        <a:t>ადგილობრივი თვითმართველობის არჩევნები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</a:tr>
              <a:tr h="5149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ka-GE" sz="1100" u="none" strike="noStrike" dirty="0">
                          <a:effectLst/>
                        </a:rPr>
                        <a:t>აგვისტო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>
                          <a:effectLst/>
                        </a:rPr>
                        <a:t>სს „საქართველოს რკინიგზა“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ka-GE" sz="1100" u="none" strike="noStrike" dirty="0">
                          <a:effectLst/>
                        </a:rPr>
                        <a:t>15 დღე (15.08.2017-01.09.2017)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/>
                      </a:endParaRPr>
                    </a:p>
                  </a:txBody>
                  <a:tcPr marL="4003" marR="4003" marT="4004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820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53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a-GE" sz="3600" dirty="0" smtClean="0">
                <a:effectLst/>
              </a:rPr>
              <a:t>გაფიცვის სტატისტიკა ეკონომიკის </a:t>
            </a:r>
            <a:r>
              <a:rPr lang="ka-GE" sz="3600" dirty="0">
                <a:effectLst/>
              </a:rPr>
              <a:t>დარგების მიხედვით</a:t>
            </a:r>
            <a:endParaRPr lang="en-US" sz="3600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457200" y="1371600"/>
          <a:ext cx="6248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0480" y="5562600"/>
            <a:ext cx="8884920" cy="1143000"/>
          </a:xfrm>
          <a:prstGeom prst="rect">
            <a:avLst/>
          </a:prstGeom>
          <a:effectLst/>
        </p:spPr>
        <p:txBody>
          <a:bodyPr/>
          <a:lstStyle>
            <a:lvl1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2pPr>
            <a:lvl3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3pPr>
            <a:lvl4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4pPr>
            <a:lvl5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>
              <a:defRPr/>
            </a:pPr>
            <a:r>
              <a:rPr lang="ka-GE" sz="1200" dirty="0" smtClean="0">
                <a:effectLst/>
              </a:rPr>
              <a:t>სამთო-მოპოვებითი მრეწველობა -2 („RMG Gold“/“RMG Copper“; ტყიბული საქნახშირი („ჯი-აი-ჯი“ ჯგუფი));</a:t>
            </a:r>
            <a:r>
              <a:rPr lang="en-US" sz="1200" dirty="0" smtClean="0">
                <a:effectLst/>
              </a:rPr>
              <a:t/>
            </a:r>
            <a:br>
              <a:rPr lang="en-US" sz="1200" dirty="0" smtClean="0">
                <a:effectLst/>
              </a:rPr>
            </a:br>
            <a:r>
              <a:rPr lang="ka-GE" sz="1200" dirty="0" smtClean="0">
                <a:effectLst/>
              </a:rPr>
              <a:t>ქიმიური მრეწველობა -  (სს „მინა“; შპს „რუსთავის აზოტი“)</a:t>
            </a:r>
            <a:r>
              <a:rPr lang="en-US" sz="1200" dirty="0" smtClean="0">
                <a:effectLst/>
              </a:rPr>
              <a:t/>
            </a:r>
            <a:br>
              <a:rPr lang="en-US" sz="1200" dirty="0" smtClean="0">
                <a:effectLst/>
              </a:rPr>
            </a:br>
            <a:r>
              <a:rPr lang="ka-GE" sz="1200" dirty="0" smtClean="0">
                <a:effectLst/>
              </a:rPr>
              <a:t>ტრანსპორტი - 2 (სს „საქართველოს რკინიგზა“; სს კორპორაცია ფოთის საზღვაო ნავსადგური „APM TERMINALS POTI“)</a:t>
            </a:r>
            <a:r>
              <a:rPr lang="en-US" sz="1200" dirty="0" smtClean="0">
                <a:effectLst/>
              </a:rPr>
              <a:t/>
            </a:r>
            <a:br>
              <a:rPr lang="en-US" sz="1200" dirty="0" smtClean="0">
                <a:effectLst/>
              </a:rPr>
            </a:br>
            <a:r>
              <a:rPr lang="ka-GE" sz="1200" dirty="0" smtClean="0">
                <a:effectLst/>
              </a:rPr>
              <a:t>მშენებლობა -  (შპს „ჩინეთის რკინიგზის 23-ე ბიურო“)</a:t>
            </a:r>
            <a:r>
              <a:rPr lang="en-US" sz="1200" dirty="0" smtClean="0">
                <a:effectLst/>
              </a:rPr>
              <a:t/>
            </a:r>
            <a:br>
              <a:rPr lang="en-US" sz="1200" dirty="0" smtClean="0">
                <a:effectLst/>
              </a:rPr>
            </a:b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7556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  <a:fontScheme name="Slipstream">
    <a:majorFont>
      <a:latin typeface="Trebuchet MS"/>
      <a:ea typeface=""/>
      <a:cs typeface=""/>
      <a:font script="Jpan" typeface="HGｺﾞｼｯｸM"/>
      <a:font script="Hang" typeface="HY그래픽B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HGｺﾞｼｯｸM"/>
      <a:font script="Hang" typeface="HY그래픽M"/>
      <a:font script="Hans" typeface="方正姚体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Slipstream">
    <a:fillStyleLst>
      <a:solidFill>
        <a:schemeClr val="phClr"/>
      </a:solidFill>
      <a:gradFill rotWithShape="1">
        <a:gsLst>
          <a:gs pos="28000">
            <a:schemeClr val="phClr">
              <a:tint val="18000"/>
              <a:satMod val="120000"/>
              <a:lumMod val="88000"/>
            </a:schemeClr>
          </a:gs>
          <a:gs pos="100000">
            <a:schemeClr val="phClr">
              <a:tint val="40000"/>
              <a:satMod val="100000"/>
              <a:lumMod val="78000"/>
            </a:schemeClr>
          </a:gs>
        </a:gsLst>
        <a:lin ang="5400000" scaled="0"/>
      </a:gradFill>
      <a:gradFill rotWithShape="1">
        <a:gsLst>
          <a:gs pos="0">
            <a:schemeClr val="phClr">
              <a:lumMod val="95000"/>
            </a:schemeClr>
          </a:gs>
          <a:gs pos="100000">
            <a:schemeClr val="phClr">
              <a:shade val="82000"/>
              <a:satMod val="125000"/>
              <a:lumMod val="74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>
            <a:shade val="75000"/>
            <a:satMod val="125000"/>
            <a:lumMod val="7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a:effectStyle>
      <a:effectStyle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a:effectStyle>
      <a:effectStyle>
        <a:effectLst>
          <a:reflection blurRad="38100" stA="26000" endPos="23000" dist="25400" dir="5400000" sy="-100000" rotWithShape="0"/>
        </a:effectLst>
        <a:scene3d>
          <a:camera prst="orthographicFront">
            <a:rot lat="0" lon="0" rev="0"/>
          </a:camera>
          <a:lightRig rig="balanced" dir="tr"/>
        </a:scene3d>
        <a:sp3d contourW="14605" prstMaterial="plastic">
          <a:bevelT w="50800"/>
          <a:contourClr>
            <a:schemeClr val="phClr">
              <a:shade val="30000"/>
              <a:satMod val="12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8000"/>
              <a:shade val="90000"/>
              <a:satMod val="160000"/>
              <a:lumMod val="100000"/>
            </a:schemeClr>
          </a:gs>
          <a:gs pos="60000">
            <a:schemeClr val="phClr">
              <a:tint val="95000"/>
              <a:shade val="100000"/>
              <a:satMod val="130000"/>
              <a:lumMod val="130000"/>
            </a:schemeClr>
          </a:gs>
          <a:gs pos="100000">
            <a:schemeClr val="phClr">
              <a:tint val="97000"/>
              <a:shade val="100000"/>
              <a:hueMod val="100000"/>
              <a:satMod val="140000"/>
              <a:lumMod val="80000"/>
            </a:schemeClr>
          </a:gs>
        </a:gsLst>
        <a:path path="circle">
          <a:fillToRect l="20000" t="10000" r="20000" b="60000"/>
        </a:path>
      </a:gradFill>
      <a:gradFill rotWithShape="1">
        <a:gsLst>
          <a:gs pos="0">
            <a:schemeClr val="phClr">
              <a:tint val="94000"/>
              <a:satMod val="160000"/>
              <a:lumMod val="160000"/>
            </a:schemeClr>
          </a:gs>
          <a:gs pos="42000">
            <a:schemeClr val="phClr">
              <a:tint val="94000"/>
              <a:shade val="94000"/>
              <a:satMod val="160000"/>
              <a:lumMod val="130000"/>
            </a:schemeClr>
          </a:gs>
          <a:gs pos="100000">
            <a:schemeClr val="phClr">
              <a:tint val="97000"/>
              <a:shade val="94000"/>
              <a:satMod val="180000"/>
              <a:lumMod val="84000"/>
            </a:schemeClr>
          </a:gs>
        </a:gsLst>
        <a:path path="circle">
          <a:fillToRect l="24000" t="44000" r="24000" b="12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95</TotalTime>
  <Words>1240</Words>
  <Application>Microsoft Office PowerPoint</Application>
  <PresentationFormat>On-screen Show (4:3)</PresentationFormat>
  <Paragraphs>315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Origin</vt:lpstr>
      <vt:lpstr>გაფიცვა/მედიაცია  საქართველოში 2014-2017 წწ.</vt:lpstr>
      <vt:lpstr>გაფიცვის წინაპირობა:</vt:lpstr>
      <vt:lpstr>დავის საფუძველი</vt:lpstr>
      <vt:lpstr>პროტესტის გამოხატვის შემთხვევები საქართველოში 2014-2017 </vt:lpstr>
      <vt:lpstr>გაფიცვის ფორმები და შემთხვევები საქართველოში </vt:lpstr>
      <vt:lpstr>გაფიცვები  მოთხოვნის შინაარსისა და  დასაქმებულთა მასშტაბის მიხედვით</vt:lpstr>
      <vt:lpstr>შეტყობინება გაფიცვის შესახებ</vt:lpstr>
      <vt:lpstr>გაფიცვების ტენდენცია </vt:lpstr>
      <vt:lpstr>გაფიცვის სტატისტიკა ეკონომიკის დარგების მიხედვით</vt:lpstr>
      <vt:lpstr>გაფიცვა  წლების მიხედვით </vt:lpstr>
      <vt:lpstr>გაფიცვის ინიციატორები </vt:lpstr>
      <vt:lpstr>სადავო შრომითი საკითხები</vt:lpstr>
      <vt:lpstr>გაფიცვის პროცესში  ჩართული მედიაციის შედეგი</vt:lpstr>
      <vt:lpstr>მედიაცია</vt:lpstr>
      <vt:lpstr>PowerPoint Presentation</vt:lpstr>
      <vt:lpstr>PowerPoint Presentation</vt:lpstr>
      <vt:lpstr>მედიაციის რაოდენობა და შედეგები</vt:lpstr>
      <vt:lpstr>მედიაციის მოთხოვნისას სადაო საკითხები </vt:lpstr>
      <vt:lpstr>მედიაცია დარგობრივ ჭრილში  2014-2017 წწ</vt:lpstr>
      <vt:lpstr>მედიაცია რეგიონების მიხედვით</vt:lpstr>
      <vt:lpstr>მედიაცია რეგიონების და კომპანიების მიხედვით</vt:lpstr>
      <vt:lpstr>მედიაციის სტატისტიკა წლების მიხედვით</vt:lpstr>
      <vt:lpstr>მედიაციის სტატისტიკა წლების მიხედვით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გაფიცვა/მედიაცია  საქართველოში 2014-2017 წწ.</dc:title>
  <dc:creator>Elza Jgerenaia</dc:creator>
  <cp:lastModifiedBy>Elza Jgerenaia</cp:lastModifiedBy>
  <cp:revision>4</cp:revision>
  <dcterms:created xsi:type="dcterms:W3CDTF">2017-11-21T13:07:17Z</dcterms:created>
  <dcterms:modified xsi:type="dcterms:W3CDTF">2017-11-21T14:57:16Z</dcterms:modified>
</cp:coreProperties>
</file>